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7" r:id="rId2"/>
    <p:sldId id="332" r:id="rId3"/>
    <p:sldId id="345" r:id="rId4"/>
    <p:sldId id="333" r:id="rId5"/>
    <p:sldId id="334" r:id="rId6"/>
    <p:sldId id="335" r:id="rId7"/>
    <p:sldId id="258" r:id="rId8"/>
    <p:sldId id="261" r:id="rId9"/>
    <p:sldId id="266" r:id="rId10"/>
    <p:sldId id="264" r:id="rId11"/>
    <p:sldId id="267" r:id="rId12"/>
    <p:sldId id="268" r:id="rId13"/>
    <p:sldId id="270" r:id="rId14"/>
    <p:sldId id="271" r:id="rId15"/>
    <p:sldId id="342" r:id="rId16"/>
    <p:sldId id="343" r:id="rId17"/>
    <p:sldId id="273" r:id="rId18"/>
    <p:sldId id="300" r:id="rId19"/>
    <p:sldId id="276" r:id="rId20"/>
    <p:sldId id="277" r:id="rId21"/>
    <p:sldId id="279" r:id="rId22"/>
    <p:sldId id="292" r:id="rId23"/>
    <p:sldId id="280" r:id="rId24"/>
    <p:sldId id="281" r:id="rId25"/>
    <p:sldId id="283" r:id="rId26"/>
    <p:sldId id="284" r:id="rId27"/>
    <p:sldId id="282" r:id="rId28"/>
    <p:sldId id="285" r:id="rId29"/>
    <p:sldId id="286" r:id="rId30"/>
    <p:sldId id="287" r:id="rId31"/>
    <p:sldId id="316" r:id="rId32"/>
    <p:sldId id="317" r:id="rId33"/>
    <p:sldId id="318" r:id="rId34"/>
    <p:sldId id="320" r:id="rId35"/>
    <p:sldId id="321" r:id="rId36"/>
    <p:sldId id="322" r:id="rId37"/>
    <p:sldId id="323" r:id="rId38"/>
    <p:sldId id="288" r:id="rId39"/>
    <p:sldId id="289" r:id="rId40"/>
    <p:sldId id="290" r:id="rId41"/>
    <p:sldId id="291" r:id="rId42"/>
    <p:sldId id="294" r:id="rId43"/>
    <p:sldId id="295" r:id="rId44"/>
    <p:sldId id="296" r:id="rId45"/>
    <p:sldId id="299" r:id="rId46"/>
    <p:sldId id="314" r:id="rId47"/>
    <p:sldId id="297" r:id="rId48"/>
    <p:sldId id="298" r:id="rId49"/>
    <p:sldId id="315" r:id="rId50"/>
    <p:sldId id="301" r:id="rId51"/>
    <p:sldId id="302" r:id="rId52"/>
    <p:sldId id="304" r:id="rId53"/>
    <p:sldId id="306" r:id="rId54"/>
    <p:sldId id="307" r:id="rId55"/>
    <p:sldId id="308" r:id="rId56"/>
    <p:sldId id="346" r:id="rId57"/>
    <p:sldId id="309" r:id="rId58"/>
    <p:sldId id="310" r:id="rId59"/>
    <p:sldId id="311" r:id="rId60"/>
    <p:sldId id="328" r:id="rId61"/>
    <p:sldId id="329" r:id="rId62"/>
    <p:sldId id="312" r:id="rId63"/>
    <p:sldId id="313" r:id="rId64"/>
    <p:sldId id="324" r:id="rId65"/>
    <p:sldId id="331" r:id="rId66"/>
    <p:sldId id="330" r:id="rId67"/>
    <p:sldId id="325" r:id="rId68"/>
    <p:sldId id="326" r:id="rId69"/>
    <p:sldId id="327" r:id="rId70"/>
    <p:sldId id="336" r:id="rId71"/>
    <p:sldId id="337" r:id="rId72"/>
    <p:sldId id="338" r:id="rId73"/>
    <p:sldId id="339" r:id="rId74"/>
    <p:sldId id="340" r:id="rId75"/>
    <p:sldId id="341" r:id="rId76"/>
    <p:sldId id="344" r:id="rId77"/>
    <p:sldId id="347" r:id="rId78"/>
    <p:sldId id="348" r:id="rId79"/>
    <p:sldId id="349" r:id="rId80"/>
    <p:sldId id="350" r:id="rId81"/>
    <p:sldId id="351" r:id="rId82"/>
    <p:sldId id="35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29" autoAdjust="0"/>
    <p:restoredTop sz="94103" autoAdjust="0"/>
  </p:normalViewPr>
  <p:slideViewPr>
    <p:cSldViewPr snapToGrid="0">
      <p:cViewPr varScale="1">
        <p:scale>
          <a:sx n="82" d="100"/>
          <a:sy n="82" d="100"/>
        </p:scale>
        <p:origin x="883"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FD209-FEB8-4359-91D1-B99DA8B37AAE}"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41F8ABE8-E533-4310-A4AC-F48E0024C18C}">
      <dgm:prSet phldrT="[Text]"/>
      <dgm:spPr/>
      <dgm:t>
        <a:bodyPr/>
        <a:lstStyle/>
        <a:p>
          <a:r>
            <a:rPr lang="en-US" dirty="0"/>
            <a:t>PDB</a:t>
          </a:r>
        </a:p>
      </dgm:t>
    </dgm:pt>
    <dgm:pt modelId="{D2D1E34C-3766-48B4-9828-8175E9372297}" type="parTrans" cxnId="{71302BCA-6018-4544-BA55-DA546844952E}">
      <dgm:prSet/>
      <dgm:spPr/>
      <dgm:t>
        <a:bodyPr/>
        <a:lstStyle/>
        <a:p>
          <a:endParaRPr lang="en-US"/>
        </a:p>
      </dgm:t>
    </dgm:pt>
    <dgm:pt modelId="{252D1653-7713-4350-97A2-F40DEB87DB5C}" type="sibTrans" cxnId="{71302BCA-6018-4544-BA55-DA546844952E}">
      <dgm:prSet/>
      <dgm:spPr/>
      <dgm:t>
        <a:bodyPr/>
        <a:lstStyle/>
        <a:p>
          <a:endParaRPr lang="en-US"/>
        </a:p>
      </dgm:t>
    </dgm:pt>
    <dgm:pt modelId="{78B2FAED-D30F-4B88-886D-786A22710954}">
      <dgm:prSet phldrT="[Text]"/>
      <dgm:spPr/>
      <dgm:t>
        <a:bodyPr/>
        <a:lstStyle/>
        <a:p>
          <a:r>
            <a:rPr lang="en-US" dirty="0"/>
            <a:t>Topology </a:t>
          </a:r>
        </a:p>
      </dgm:t>
    </dgm:pt>
    <dgm:pt modelId="{BD5FCE2D-380B-46C6-8292-05931D02C268}" type="parTrans" cxnId="{2AC17EB2-F782-4E5D-A0D3-E0F803C1CA19}">
      <dgm:prSet/>
      <dgm:spPr/>
      <dgm:t>
        <a:bodyPr/>
        <a:lstStyle/>
        <a:p>
          <a:endParaRPr lang="en-US"/>
        </a:p>
      </dgm:t>
    </dgm:pt>
    <dgm:pt modelId="{EBA3697B-95EE-42CB-8A26-683B5EBB3B6E}" type="sibTrans" cxnId="{2AC17EB2-F782-4E5D-A0D3-E0F803C1CA19}">
      <dgm:prSet/>
      <dgm:spPr/>
      <dgm:t>
        <a:bodyPr/>
        <a:lstStyle/>
        <a:p>
          <a:endParaRPr lang="en-US"/>
        </a:p>
      </dgm:t>
    </dgm:pt>
    <dgm:pt modelId="{FB65DFD1-B154-4048-BAB4-E05BC8CE27A7}">
      <dgm:prSet phldrT="[Text]"/>
      <dgm:spPr/>
      <dgm:t>
        <a:bodyPr/>
        <a:lstStyle/>
        <a:p>
          <a:r>
            <a:rPr lang="en-US" dirty="0"/>
            <a:t>PDB-all, PSF</a:t>
          </a:r>
        </a:p>
      </dgm:t>
    </dgm:pt>
    <dgm:pt modelId="{394957AF-CE4A-443A-802F-5211FC43FC2E}" type="parTrans" cxnId="{F0C6469D-C572-42BE-8E38-9A860CF061F8}">
      <dgm:prSet/>
      <dgm:spPr/>
      <dgm:t>
        <a:bodyPr/>
        <a:lstStyle/>
        <a:p>
          <a:endParaRPr lang="en-US"/>
        </a:p>
      </dgm:t>
    </dgm:pt>
    <dgm:pt modelId="{FC310A7E-57FD-4039-9357-1F0370002A3B}" type="sibTrans" cxnId="{F0C6469D-C572-42BE-8E38-9A860CF061F8}">
      <dgm:prSet/>
      <dgm:spPr/>
      <dgm:t>
        <a:bodyPr/>
        <a:lstStyle/>
        <a:p>
          <a:endParaRPr lang="en-US"/>
        </a:p>
      </dgm:t>
    </dgm:pt>
    <dgm:pt modelId="{744598FA-B10F-4062-91BE-9CFD0536BA7B}">
      <dgm:prSet phldrT="[Text]"/>
      <dgm:spPr/>
      <dgm:t>
        <a:bodyPr/>
        <a:lstStyle/>
        <a:p>
          <a:r>
            <a:rPr lang="en-US" dirty="0" err="1"/>
            <a:t>Packmol</a:t>
          </a:r>
          <a:endParaRPr lang="en-US" dirty="0"/>
        </a:p>
      </dgm:t>
    </dgm:pt>
    <dgm:pt modelId="{AE9554E4-B3DD-47A4-AAD4-0E19F902F34A}" type="sibTrans" cxnId="{7E2A223F-7653-4388-BF21-50167659CC18}">
      <dgm:prSet/>
      <dgm:spPr/>
      <dgm:t>
        <a:bodyPr/>
        <a:lstStyle/>
        <a:p>
          <a:endParaRPr lang="en-US"/>
        </a:p>
      </dgm:t>
    </dgm:pt>
    <dgm:pt modelId="{86C59C9D-8E59-4B1E-A865-8D9A46353EBF}" type="parTrans" cxnId="{7E2A223F-7653-4388-BF21-50167659CC18}">
      <dgm:prSet/>
      <dgm:spPr/>
      <dgm:t>
        <a:bodyPr/>
        <a:lstStyle/>
        <a:p>
          <a:endParaRPr lang="en-US"/>
        </a:p>
      </dgm:t>
    </dgm:pt>
    <dgm:pt modelId="{FF0F1D28-4644-41D3-8917-AD66EF664DB8}" type="pres">
      <dgm:prSet presAssocID="{000FD209-FEB8-4359-91D1-B99DA8B37AAE}" presName="Name0" presStyleCnt="0">
        <dgm:presLayoutVars>
          <dgm:chMax val="4"/>
          <dgm:resizeHandles val="exact"/>
        </dgm:presLayoutVars>
      </dgm:prSet>
      <dgm:spPr/>
      <dgm:t>
        <a:bodyPr/>
        <a:lstStyle/>
        <a:p>
          <a:endParaRPr lang="en-US"/>
        </a:p>
      </dgm:t>
    </dgm:pt>
    <dgm:pt modelId="{428D1E20-C7EC-441B-AD1A-32E9908E537B}" type="pres">
      <dgm:prSet presAssocID="{000FD209-FEB8-4359-91D1-B99DA8B37AAE}" presName="ellipse" presStyleLbl="trBgShp" presStyleIdx="0" presStyleCnt="1"/>
      <dgm:spPr/>
    </dgm:pt>
    <dgm:pt modelId="{8F03AA9B-B87E-429E-99B2-FAB4BC96BC1A}" type="pres">
      <dgm:prSet presAssocID="{000FD209-FEB8-4359-91D1-B99DA8B37AAE}" presName="arrow1" presStyleLbl="fgShp" presStyleIdx="0" presStyleCnt="1"/>
      <dgm:spPr/>
    </dgm:pt>
    <dgm:pt modelId="{5893A5A0-54E0-4D03-946B-154C193CF14F}" type="pres">
      <dgm:prSet presAssocID="{000FD209-FEB8-4359-91D1-B99DA8B37AAE}" presName="rectangle" presStyleLbl="revTx" presStyleIdx="0" presStyleCnt="1">
        <dgm:presLayoutVars>
          <dgm:bulletEnabled val="1"/>
        </dgm:presLayoutVars>
      </dgm:prSet>
      <dgm:spPr/>
      <dgm:t>
        <a:bodyPr/>
        <a:lstStyle/>
        <a:p>
          <a:endParaRPr lang="en-US"/>
        </a:p>
      </dgm:t>
    </dgm:pt>
    <dgm:pt modelId="{D9E1CC2A-472F-49C4-9858-C13806F59ADB}" type="pres">
      <dgm:prSet presAssocID="{78B2FAED-D30F-4B88-886D-786A22710954}" presName="item1" presStyleLbl="node1" presStyleIdx="0" presStyleCnt="3">
        <dgm:presLayoutVars>
          <dgm:bulletEnabled val="1"/>
        </dgm:presLayoutVars>
      </dgm:prSet>
      <dgm:spPr/>
      <dgm:t>
        <a:bodyPr/>
        <a:lstStyle/>
        <a:p>
          <a:endParaRPr lang="en-US"/>
        </a:p>
      </dgm:t>
    </dgm:pt>
    <dgm:pt modelId="{D19C8B90-02F9-49D2-B243-143BC7740792}" type="pres">
      <dgm:prSet presAssocID="{744598FA-B10F-4062-91BE-9CFD0536BA7B}" presName="item2" presStyleLbl="node1" presStyleIdx="1" presStyleCnt="3">
        <dgm:presLayoutVars>
          <dgm:bulletEnabled val="1"/>
        </dgm:presLayoutVars>
      </dgm:prSet>
      <dgm:spPr/>
      <dgm:t>
        <a:bodyPr/>
        <a:lstStyle/>
        <a:p>
          <a:endParaRPr lang="en-US"/>
        </a:p>
      </dgm:t>
    </dgm:pt>
    <dgm:pt modelId="{43DA302A-AE05-4BCB-BA07-3F59AB747846}" type="pres">
      <dgm:prSet presAssocID="{FB65DFD1-B154-4048-BAB4-E05BC8CE27A7}" presName="item3" presStyleLbl="node1" presStyleIdx="2" presStyleCnt="3">
        <dgm:presLayoutVars>
          <dgm:bulletEnabled val="1"/>
        </dgm:presLayoutVars>
      </dgm:prSet>
      <dgm:spPr/>
      <dgm:t>
        <a:bodyPr/>
        <a:lstStyle/>
        <a:p>
          <a:endParaRPr lang="en-US"/>
        </a:p>
      </dgm:t>
    </dgm:pt>
    <dgm:pt modelId="{A1CB062E-C9AA-497D-BB5A-4EC4C81E9EC7}" type="pres">
      <dgm:prSet presAssocID="{000FD209-FEB8-4359-91D1-B99DA8B37AAE}" presName="funnel" presStyleLbl="trAlignAcc1" presStyleIdx="0" presStyleCnt="1"/>
      <dgm:spPr/>
    </dgm:pt>
  </dgm:ptLst>
  <dgm:cxnLst>
    <dgm:cxn modelId="{7E2A223F-7653-4388-BF21-50167659CC18}" srcId="{000FD209-FEB8-4359-91D1-B99DA8B37AAE}" destId="{744598FA-B10F-4062-91BE-9CFD0536BA7B}" srcOrd="2" destOrd="0" parTransId="{86C59C9D-8E59-4B1E-A865-8D9A46353EBF}" sibTransId="{AE9554E4-B3DD-47A4-AAD4-0E19F902F34A}"/>
    <dgm:cxn modelId="{F0C6469D-C572-42BE-8E38-9A860CF061F8}" srcId="{000FD209-FEB8-4359-91D1-B99DA8B37AAE}" destId="{FB65DFD1-B154-4048-BAB4-E05BC8CE27A7}" srcOrd="3" destOrd="0" parTransId="{394957AF-CE4A-443A-802F-5211FC43FC2E}" sibTransId="{FC310A7E-57FD-4039-9357-1F0370002A3B}"/>
    <dgm:cxn modelId="{9CBC44C3-674A-44B4-B259-E7F2C42D4E9A}" type="presOf" srcId="{744598FA-B10F-4062-91BE-9CFD0536BA7B}" destId="{D9E1CC2A-472F-49C4-9858-C13806F59ADB}" srcOrd="0" destOrd="0" presId="urn:microsoft.com/office/officeart/2005/8/layout/funnel1"/>
    <dgm:cxn modelId="{EEF83603-5BA8-40DA-9986-5E91F078E096}" type="presOf" srcId="{78B2FAED-D30F-4B88-886D-786A22710954}" destId="{D19C8B90-02F9-49D2-B243-143BC7740792}" srcOrd="0" destOrd="0" presId="urn:microsoft.com/office/officeart/2005/8/layout/funnel1"/>
    <dgm:cxn modelId="{2AC17EB2-F782-4E5D-A0D3-E0F803C1CA19}" srcId="{000FD209-FEB8-4359-91D1-B99DA8B37AAE}" destId="{78B2FAED-D30F-4B88-886D-786A22710954}" srcOrd="1" destOrd="0" parTransId="{BD5FCE2D-380B-46C6-8292-05931D02C268}" sibTransId="{EBA3697B-95EE-42CB-8A26-683B5EBB3B6E}"/>
    <dgm:cxn modelId="{2EECCCA8-0B4F-49FE-8F85-9414DE6C0234}" type="presOf" srcId="{41F8ABE8-E533-4310-A4AC-F48E0024C18C}" destId="{43DA302A-AE05-4BCB-BA07-3F59AB747846}" srcOrd="0" destOrd="0" presId="urn:microsoft.com/office/officeart/2005/8/layout/funnel1"/>
    <dgm:cxn modelId="{71302BCA-6018-4544-BA55-DA546844952E}" srcId="{000FD209-FEB8-4359-91D1-B99DA8B37AAE}" destId="{41F8ABE8-E533-4310-A4AC-F48E0024C18C}" srcOrd="0" destOrd="0" parTransId="{D2D1E34C-3766-48B4-9828-8175E9372297}" sibTransId="{252D1653-7713-4350-97A2-F40DEB87DB5C}"/>
    <dgm:cxn modelId="{F35F17F5-75F5-4D94-A470-F38C58E979E1}" type="presOf" srcId="{FB65DFD1-B154-4048-BAB4-E05BC8CE27A7}" destId="{5893A5A0-54E0-4D03-946B-154C193CF14F}" srcOrd="0" destOrd="0" presId="urn:microsoft.com/office/officeart/2005/8/layout/funnel1"/>
    <dgm:cxn modelId="{8683EEC1-6096-4A46-9C0F-1FE76EEB29DE}" type="presOf" srcId="{000FD209-FEB8-4359-91D1-B99DA8B37AAE}" destId="{FF0F1D28-4644-41D3-8917-AD66EF664DB8}" srcOrd="0" destOrd="0" presId="urn:microsoft.com/office/officeart/2005/8/layout/funnel1"/>
    <dgm:cxn modelId="{463FA9FC-C56E-4E79-ADDB-93883F99A990}" type="presParOf" srcId="{FF0F1D28-4644-41D3-8917-AD66EF664DB8}" destId="{428D1E20-C7EC-441B-AD1A-32E9908E537B}" srcOrd="0" destOrd="0" presId="urn:microsoft.com/office/officeart/2005/8/layout/funnel1"/>
    <dgm:cxn modelId="{0E124939-67E6-4571-8F9E-CC0619572027}" type="presParOf" srcId="{FF0F1D28-4644-41D3-8917-AD66EF664DB8}" destId="{8F03AA9B-B87E-429E-99B2-FAB4BC96BC1A}" srcOrd="1" destOrd="0" presId="urn:microsoft.com/office/officeart/2005/8/layout/funnel1"/>
    <dgm:cxn modelId="{5855E1F0-6A01-4E99-885B-536A7BDF112A}" type="presParOf" srcId="{FF0F1D28-4644-41D3-8917-AD66EF664DB8}" destId="{5893A5A0-54E0-4D03-946B-154C193CF14F}" srcOrd="2" destOrd="0" presId="urn:microsoft.com/office/officeart/2005/8/layout/funnel1"/>
    <dgm:cxn modelId="{59B0F223-6824-4125-A394-196EC210B0F7}" type="presParOf" srcId="{FF0F1D28-4644-41D3-8917-AD66EF664DB8}" destId="{D9E1CC2A-472F-49C4-9858-C13806F59ADB}" srcOrd="3" destOrd="0" presId="urn:microsoft.com/office/officeart/2005/8/layout/funnel1"/>
    <dgm:cxn modelId="{DFE1CF63-2C2F-4002-BDDE-4217A2F13D12}" type="presParOf" srcId="{FF0F1D28-4644-41D3-8917-AD66EF664DB8}" destId="{D19C8B90-02F9-49D2-B243-143BC7740792}" srcOrd="4" destOrd="0" presId="urn:microsoft.com/office/officeart/2005/8/layout/funnel1"/>
    <dgm:cxn modelId="{F8D54023-042D-4202-992E-EC9B355CC7F9}" type="presParOf" srcId="{FF0F1D28-4644-41D3-8917-AD66EF664DB8}" destId="{43DA302A-AE05-4BCB-BA07-3F59AB747846}" srcOrd="5" destOrd="0" presId="urn:microsoft.com/office/officeart/2005/8/layout/funnel1"/>
    <dgm:cxn modelId="{127E66F9-ABD0-4D8E-9C7F-BCDE6BD7A500}" type="presParOf" srcId="{FF0F1D28-4644-41D3-8917-AD66EF664DB8}" destId="{A1CB062E-C9AA-497D-BB5A-4EC4C81E9EC7}"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D1E20-C7EC-441B-AD1A-32E9908E537B}">
      <dsp:nvSpPr>
        <dsp:cNvPr id="0" name=""/>
        <dsp:cNvSpPr/>
      </dsp:nvSpPr>
      <dsp:spPr>
        <a:xfrm>
          <a:off x="1283683" y="184209"/>
          <a:ext cx="3655843" cy="12696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3AA9B-B87E-429E-99B2-FAB4BC96BC1A}">
      <dsp:nvSpPr>
        <dsp:cNvPr id="0" name=""/>
        <dsp:cNvSpPr/>
      </dsp:nvSpPr>
      <dsp:spPr>
        <a:xfrm>
          <a:off x="2763024" y="3293093"/>
          <a:ext cx="708496" cy="453438"/>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A5A0-54E0-4D03-946B-154C193CF14F}">
      <dsp:nvSpPr>
        <dsp:cNvPr id="0" name=""/>
        <dsp:cNvSpPr/>
      </dsp:nvSpPr>
      <dsp:spPr>
        <a:xfrm>
          <a:off x="1416880" y="3655843"/>
          <a:ext cx="3400785" cy="850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t>PDB-all, PSF</a:t>
          </a:r>
        </a:p>
      </dsp:txBody>
      <dsp:txXfrm>
        <a:off x="1416880" y="3655843"/>
        <a:ext cx="3400785" cy="850196"/>
      </dsp:txXfrm>
    </dsp:sp>
    <dsp:sp modelId="{D9E1CC2A-472F-49C4-9858-C13806F59ADB}">
      <dsp:nvSpPr>
        <dsp:cNvPr id="0" name=""/>
        <dsp:cNvSpPr/>
      </dsp:nvSpPr>
      <dsp:spPr>
        <a:xfrm>
          <a:off x="2612823" y="1551891"/>
          <a:ext cx="1275294" cy="1275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err="1"/>
            <a:t>Packmol</a:t>
          </a:r>
          <a:endParaRPr lang="en-US" sz="1800" kern="1200" dirty="0"/>
        </a:p>
      </dsp:txBody>
      <dsp:txXfrm>
        <a:off x="2799585" y="1738653"/>
        <a:ext cx="901770" cy="901770"/>
      </dsp:txXfrm>
    </dsp:sp>
    <dsp:sp modelId="{D19C8B90-02F9-49D2-B243-143BC7740792}">
      <dsp:nvSpPr>
        <dsp:cNvPr id="0" name=""/>
        <dsp:cNvSpPr/>
      </dsp:nvSpPr>
      <dsp:spPr>
        <a:xfrm>
          <a:off x="1700279" y="595137"/>
          <a:ext cx="1275294" cy="1275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Topology </a:t>
          </a:r>
        </a:p>
      </dsp:txBody>
      <dsp:txXfrm>
        <a:off x="1887041" y="781899"/>
        <a:ext cx="901770" cy="901770"/>
      </dsp:txXfrm>
    </dsp:sp>
    <dsp:sp modelId="{43DA302A-AE05-4BCB-BA07-3F59AB747846}">
      <dsp:nvSpPr>
        <dsp:cNvPr id="0" name=""/>
        <dsp:cNvSpPr/>
      </dsp:nvSpPr>
      <dsp:spPr>
        <a:xfrm>
          <a:off x="3003913" y="286799"/>
          <a:ext cx="1275294" cy="1275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PDB</a:t>
          </a:r>
        </a:p>
      </dsp:txBody>
      <dsp:txXfrm>
        <a:off x="3190675" y="473561"/>
        <a:ext cx="901770" cy="901770"/>
      </dsp:txXfrm>
    </dsp:sp>
    <dsp:sp modelId="{A1CB062E-C9AA-497D-BB5A-4EC4C81E9EC7}">
      <dsp:nvSpPr>
        <dsp:cNvPr id="0" name=""/>
        <dsp:cNvSpPr/>
      </dsp:nvSpPr>
      <dsp:spPr>
        <a:xfrm>
          <a:off x="1133481" y="28339"/>
          <a:ext cx="3967582" cy="3174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8E95F-430F-41A9-870A-45C0D349F1C5}"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B4524-8231-4097-BAFA-850A31B53A45}" type="slidenum">
              <a:rPr lang="en-US" smtClean="0"/>
              <a:t>‹#›</a:t>
            </a:fld>
            <a:endParaRPr lang="en-US"/>
          </a:p>
        </p:txBody>
      </p:sp>
    </p:spTree>
    <p:extLst>
      <p:ext uri="{BB962C8B-B14F-4D97-AF65-F5344CB8AC3E}">
        <p14:creationId xmlns:p14="http://schemas.microsoft.com/office/powerpoint/2010/main" val="1799212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MC simulation engine </a:t>
            </a:r>
          </a:p>
          <a:p>
            <a:r>
              <a:rPr lang="en-US" baseline="0" dirty="0"/>
              <a:t>2- Developed by </a:t>
            </a:r>
            <a:r>
              <a:rPr lang="en-US" baseline="0" dirty="0" err="1"/>
              <a:t>potoff</a:t>
            </a:r>
            <a:r>
              <a:rPr lang="en-US" baseline="0" dirty="0"/>
              <a:t> group &amp; </a:t>
            </a:r>
            <a:r>
              <a:rPr lang="en-US" baseline="0" dirty="0" err="1"/>
              <a:t>schwibert</a:t>
            </a:r>
            <a:endParaRPr lang="en-US" baseline="0" dirty="0"/>
          </a:p>
          <a:p>
            <a:r>
              <a:rPr lang="en-US" baseline="0" dirty="0"/>
              <a:t>3- Developed for running on CPU and GPU</a:t>
            </a:r>
          </a:p>
          <a:p>
            <a:endParaRPr lang="en-US" baseline="0" dirty="0"/>
          </a:p>
          <a:p>
            <a:r>
              <a:rPr lang="en-US" baseline="0" dirty="0"/>
              <a:t>4- CPU system size &lt; 10,000</a:t>
            </a:r>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5- GPU  system size &gt; 10,000</a:t>
            </a:r>
          </a:p>
          <a:p>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1</a:t>
            </a:fld>
            <a:endParaRPr lang="en-US"/>
          </a:p>
        </p:txBody>
      </p:sp>
    </p:spTree>
    <p:extLst>
      <p:ext uri="{BB962C8B-B14F-4D97-AF65-F5344CB8AC3E}">
        <p14:creationId xmlns:p14="http://schemas.microsoft.com/office/powerpoint/2010/main" val="2407023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angles dihedrals tells </a:t>
            </a:r>
            <a:r>
              <a:rPr lang="en-US" dirty="0" err="1"/>
              <a:t>psfgen</a:t>
            </a:r>
            <a:r>
              <a:rPr lang="en-US" baseline="0" dirty="0"/>
              <a:t> to automatically generate the required angle and dihedral information.</a:t>
            </a:r>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40</a:t>
            </a:fld>
            <a:endParaRPr lang="en-US"/>
          </a:p>
        </p:txBody>
      </p:sp>
    </p:spTree>
    <p:extLst>
      <p:ext uri="{BB962C8B-B14F-4D97-AF65-F5344CB8AC3E}">
        <p14:creationId xmlns:p14="http://schemas.microsoft.com/office/powerpoint/2010/main" val="2574156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3CBF8-222F-439B-916E-DAA18536C8CF}" type="slidenum">
              <a:rPr lang="en-US" smtClean="0"/>
              <a:t>42</a:t>
            </a:fld>
            <a:endParaRPr lang="en-US"/>
          </a:p>
        </p:txBody>
      </p:sp>
    </p:spTree>
    <p:extLst>
      <p:ext uri="{BB962C8B-B14F-4D97-AF65-F5344CB8AC3E}">
        <p14:creationId xmlns:p14="http://schemas.microsoft.com/office/powerpoint/2010/main" val="257131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3CBF8-222F-439B-916E-DAA18536C8CF}" type="slidenum">
              <a:rPr lang="en-US" smtClean="0"/>
              <a:t>50</a:t>
            </a:fld>
            <a:endParaRPr lang="en-US"/>
          </a:p>
        </p:txBody>
      </p:sp>
    </p:spTree>
    <p:extLst>
      <p:ext uri="{BB962C8B-B14F-4D97-AF65-F5344CB8AC3E}">
        <p14:creationId xmlns:p14="http://schemas.microsoft.com/office/powerpoint/2010/main" val="302202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3CBF8-222F-439B-916E-DAA18536C8CF}" type="slidenum">
              <a:rPr lang="en-US" smtClean="0"/>
              <a:t>51</a:t>
            </a:fld>
            <a:endParaRPr lang="en-US"/>
          </a:p>
        </p:txBody>
      </p:sp>
    </p:spTree>
    <p:extLst>
      <p:ext uri="{BB962C8B-B14F-4D97-AF65-F5344CB8AC3E}">
        <p14:creationId xmlns:p14="http://schemas.microsoft.com/office/powerpoint/2010/main" val="359771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3CBF8-222F-439B-916E-DAA18536C8CF}" type="slidenum">
              <a:rPr lang="en-US" smtClean="0"/>
              <a:t>52</a:t>
            </a:fld>
            <a:endParaRPr lang="en-US"/>
          </a:p>
        </p:txBody>
      </p:sp>
    </p:spTree>
    <p:extLst>
      <p:ext uri="{BB962C8B-B14F-4D97-AF65-F5344CB8AC3E}">
        <p14:creationId xmlns:p14="http://schemas.microsoft.com/office/powerpoint/2010/main" val="1172727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53</a:t>
            </a:fld>
            <a:endParaRPr lang="en-US"/>
          </a:p>
        </p:txBody>
      </p:sp>
    </p:spTree>
    <p:extLst>
      <p:ext uri="{BB962C8B-B14F-4D97-AF65-F5344CB8AC3E}">
        <p14:creationId xmlns:p14="http://schemas.microsoft.com/office/powerpoint/2010/main" val="3389441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uses the PDB values in the PDB to determine if a particular molecule should be moved or not.</a:t>
            </a:r>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54</a:t>
            </a:fld>
            <a:endParaRPr lang="en-US"/>
          </a:p>
        </p:txBody>
      </p:sp>
    </p:spTree>
    <p:extLst>
      <p:ext uri="{BB962C8B-B14F-4D97-AF65-F5344CB8AC3E}">
        <p14:creationId xmlns:p14="http://schemas.microsoft.com/office/powerpoint/2010/main" val="3893727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55</a:t>
            </a:fld>
            <a:endParaRPr lang="en-US"/>
          </a:p>
        </p:txBody>
      </p:sp>
    </p:spTree>
    <p:extLst>
      <p:ext uri="{BB962C8B-B14F-4D97-AF65-F5344CB8AC3E}">
        <p14:creationId xmlns:p14="http://schemas.microsoft.com/office/powerpoint/2010/main" val="3296780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57</a:t>
            </a:fld>
            <a:endParaRPr lang="en-US"/>
          </a:p>
        </p:txBody>
      </p:sp>
    </p:spTree>
    <p:extLst>
      <p:ext uri="{BB962C8B-B14F-4D97-AF65-F5344CB8AC3E}">
        <p14:creationId xmlns:p14="http://schemas.microsoft.com/office/powerpoint/2010/main" val="2326322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58</a:t>
            </a:fld>
            <a:endParaRPr lang="en-US"/>
          </a:p>
        </p:txBody>
      </p:sp>
    </p:spTree>
    <p:extLst>
      <p:ext uri="{BB962C8B-B14F-4D97-AF65-F5344CB8AC3E}">
        <p14:creationId xmlns:p14="http://schemas.microsoft.com/office/powerpoint/2010/main" val="36523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so why would one want to use Monte Carlo?  Present</a:t>
            </a:r>
            <a:r>
              <a:rPr lang="en-US" baseline="0" dirty="0" smtClean="0"/>
              <a:t> applications where the method is valuable.  Mention NSF vs. NIH funding disparity.  People moving away from Monte Carlo, even if it’s the best method because of the lack of software, and need to write your own code.</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4</a:t>
            </a:fld>
            <a:endParaRPr lang="en-US"/>
          </a:p>
        </p:txBody>
      </p:sp>
    </p:spTree>
    <p:extLst>
      <p:ext uri="{BB962C8B-B14F-4D97-AF65-F5344CB8AC3E}">
        <p14:creationId xmlns:p14="http://schemas.microsoft.com/office/powerpoint/2010/main" val="707224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59</a:t>
            </a:fld>
            <a:endParaRPr lang="en-US"/>
          </a:p>
        </p:txBody>
      </p:sp>
    </p:spTree>
    <p:extLst>
      <p:ext uri="{BB962C8B-B14F-4D97-AF65-F5344CB8AC3E}">
        <p14:creationId xmlns:p14="http://schemas.microsoft.com/office/powerpoint/2010/main" val="1223408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60</a:t>
            </a:fld>
            <a:endParaRPr lang="en-US"/>
          </a:p>
        </p:txBody>
      </p:sp>
    </p:spTree>
    <p:extLst>
      <p:ext uri="{BB962C8B-B14F-4D97-AF65-F5344CB8AC3E}">
        <p14:creationId xmlns:p14="http://schemas.microsoft.com/office/powerpoint/2010/main" val="2877106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63</a:t>
            </a:fld>
            <a:endParaRPr lang="en-US"/>
          </a:p>
        </p:txBody>
      </p:sp>
    </p:spTree>
    <p:extLst>
      <p:ext uri="{BB962C8B-B14F-4D97-AF65-F5344CB8AC3E}">
        <p14:creationId xmlns:p14="http://schemas.microsoft.com/office/powerpoint/2010/main" val="1732798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3CBF8-222F-439B-916E-DAA18536C8CF}" type="slidenum">
              <a:rPr lang="en-US" smtClean="0"/>
              <a:t>64</a:t>
            </a:fld>
            <a:endParaRPr lang="en-US"/>
          </a:p>
        </p:txBody>
      </p:sp>
    </p:spTree>
    <p:extLst>
      <p:ext uri="{BB962C8B-B14F-4D97-AF65-F5344CB8AC3E}">
        <p14:creationId xmlns:p14="http://schemas.microsoft.com/office/powerpoint/2010/main" val="171476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have feature but fastest among other MC codes</a:t>
            </a:r>
          </a:p>
          <a:p>
            <a:endParaRPr lang="en-US" dirty="0" smtClean="0"/>
          </a:p>
          <a:p>
            <a:r>
              <a:rPr lang="en-US" dirty="0" smtClean="0"/>
              <a:t>in order to achieve this goal, implement cellist</a:t>
            </a:r>
          </a:p>
          <a:p>
            <a:r>
              <a:rPr lang="en-US" dirty="0" smtClean="0"/>
              <a:t>before:</a:t>
            </a:r>
            <a:r>
              <a:rPr lang="en-US" baseline="0" dirty="0" smtClean="0"/>
              <a:t> loop through all molecule inside </a:t>
            </a:r>
            <a:r>
              <a:rPr lang="en-US" baseline="0" dirty="0" err="1" smtClean="0"/>
              <a:t>sim</a:t>
            </a:r>
            <a:r>
              <a:rPr lang="en-US" baseline="0" dirty="0" smtClean="0"/>
              <a:t> box, </a:t>
            </a:r>
            <a:r>
              <a:rPr lang="en-US" baseline="0" dirty="0" err="1" smtClean="0"/>
              <a:t>calc</a:t>
            </a:r>
            <a:r>
              <a:rPr lang="en-US" baseline="0" dirty="0" smtClean="0"/>
              <a:t> distance, </a:t>
            </a:r>
            <a:r>
              <a:rPr lang="en-US" baseline="0" dirty="0" err="1" smtClean="0"/>
              <a:t>rcut</a:t>
            </a:r>
            <a:r>
              <a:rPr lang="en-US" baseline="0" dirty="0" smtClean="0"/>
              <a:t> =&gt; VDW</a:t>
            </a:r>
          </a:p>
          <a:p>
            <a:endParaRPr lang="en-US" baseline="0" dirty="0" smtClean="0"/>
          </a:p>
          <a:p>
            <a:r>
              <a:rPr lang="en-US" baseline="0" dirty="0" smtClean="0"/>
              <a:t>cellist: looping through </a:t>
            </a:r>
            <a:r>
              <a:rPr lang="en-US" baseline="0" dirty="0" err="1" smtClean="0"/>
              <a:t>surronding</a:t>
            </a:r>
            <a:r>
              <a:rPr lang="en-US" baseline="0" dirty="0" smtClean="0"/>
              <a:t> box</a:t>
            </a:r>
          </a:p>
          <a:p>
            <a:r>
              <a:rPr lang="en-US" dirty="0" smtClean="0"/>
              <a:t>CPU: 1.7 to 20 times faster</a:t>
            </a:r>
            <a:r>
              <a:rPr lang="en-US" baseline="0" dirty="0" smtClean="0"/>
              <a:t> 4096 N</a:t>
            </a:r>
          </a:p>
          <a:p>
            <a:r>
              <a:rPr lang="en-US" baseline="0" dirty="0" smtClean="0"/>
              <a:t>GPU: 6 times faster 4096 N</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70</a:t>
            </a:fld>
            <a:endParaRPr lang="en-US"/>
          </a:p>
        </p:txBody>
      </p:sp>
    </p:spTree>
    <p:extLst>
      <p:ext uri="{BB962C8B-B14F-4D97-AF65-F5344CB8AC3E}">
        <p14:creationId xmlns:p14="http://schemas.microsoft.com/office/powerpoint/2010/main" val="3025235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 move one molecule at a time; MD move all molecules at a time.</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71</a:t>
            </a:fld>
            <a:endParaRPr lang="en-US"/>
          </a:p>
        </p:txBody>
      </p:sp>
    </p:spTree>
    <p:extLst>
      <p:ext uri="{BB962C8B-B14F-4D97-AF65-F5344CB8AC3E}">
        <p14:creationId xmlns:p14="http://schemas.microsoft.com/office/powerpoint/2010/main" val="2490063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is number</a:t>
            </a:r>
            <a:r>
              <a:rPr lang="en-US" baseline="0" dirty="0" smtClean="0"/>
              <a:t> of particles.   N2 comes from reciprocal part</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73</a:t>
            </a:fld>
            <a:endParaRPr lang="en-US"/>
          </a:p>
        </p:txBody>
      </p:sp>
    </p:spTree>
    <p:extLst>
      <p:ext uri="{BB962C8B-B14F-4D97-AF65-F5344CB8AC3E}">
        <p14:creationId xmlns:p14="http://schemas.microsoft.com/office/powerpoint/2010/main" val="258110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Displace and rotation move.</a:t>
            </a:r>
            <a:r>
              <a:rPr lang="en-US" baseline="0" dirty="0" smtClean="0"/>
              <a:t> 4 CPU </a:t>
            </a:r>
            <a:r>
              <a:rPr lang="en-US" baseline="0" dirty="0" err="1" smtClean="0"/>
              <a:t>openMP</a:t>
            </a:r>
            <a:r>
              <a:rPr lang="en-US" baseline="0" dirty="0" smtClean="0"/>
              <a:t> vs. 1 CPU and GPU.</a:t>
            </a:r>
            <a:endParaRPr lang="en-US" dirty="0"/>
          </a:p>
        </p:txBody>
      </p:sp>
      <p:sp>
        <p:nvSpPr>
          <p:cNvPr id="4" name="Slide Number Placeholder 3"/>
          <p:cNvSpPr>
            <a:spLocks noGrp="1"/>
          </p:cNvSpPr>
          <p:nvPr>
            <p:ph type="sldNum" sz="quarter" idx="10"/>
          </p:nvPr>
        </p:nvSpPr>
        <p:spPr/>
        <p:txBody>
          <a:bodyPr/>
          <a:lstStyle/>
          <a:p>
            <a:fld id="{638819F1-23A0-0D45-88A1-A8EEBDB18724}" type="slidenum">
              <a:rPr lang="en-US" smtClean="0"/>
              <a:t>74</a:t>
            </a:fld>
            <a:endParaRPr lang="en-US"/>
          </a:p>
        </p:txBody>
      </p:sp>
    </p:spTree>
    <p:extLst>
      <p:ext uri="{BB962C8B-B14F-4D97-AF65-F5344CB8AC3E}">
        <p14:creationId xmlns:p14="http://schemas.microsoft.com/office/powerpoint/2010/main" val="4234368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times faster 4 CPU</a:t>
            </a:r>
            <a:r>
              <a:rPr lang="en-US" baseline="0" dirty="0" smtClean="0"/>
              <a:t> cores</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75</a:t>
            </a:fld>
            <a:endParaRPr lang="en-US"/>
          </a:p>
        </p:txBody>
      </p:sp>
    </p:spTree>
    <p:extLst>
      <p:ext uri="{BB962C8B-B14F-4D97-AF65-F5344CB8AC3E}">
        <p14:creationId xmlns:p14="http://schemas.microsoft.com/office/powerpoint/2010/main" val="39474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Issue of long time scale, slow diffusion.  MARTINI</a:t>
            </a:r>
            <a:r>
              <a:rPr lang="en-US" baseline="0" dirty="0" smtClean="0"/>
              <a:t> already significantly over estimates self-diffusivity.  For all-atom models this will take an extraordinarily long time.</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5</a:t>
            </a:fld>
            <a:endParaRPr lang="en-US"/>
          </a:p>
        </p:txBody>
      </p:sp>
    </p:spTree>
    <p:extLst>
      <p:ext uri="{BB962C8B-B14F-4D97-AF65-F5344CB8AC3E}">
        <p14:creationId xmlns:p14="http://schemas.microsoft.com/office/powerpoint/2010/main" val="202547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a:t>
            </a:r>
            <a:r>
              <a:rPr lang="en-US" baseline="0" dirty="0" smtClean="0"/>
              <a:t> s</a:t>
            </a:r>
            <a:r>
              <a:rPr lang="en-US" dirty="0" smtClean="0"/>
              <a:t>creening MOFs for methane storage</a:t>
            </a:r>
            <a:endParaRPr lang="en-US" dirty="0"/>
          </a:p>
        </p:txBody>
      </p:sp>
      <p:sp>
        <p:nvSpPr>
          <p:cNvPr id="4" name="Slide Number Placeholder 3"/>
          <p:cNvSpPr>
            <a:spLocks noGrp="1"/>
          </p:cNvSpPr>
          <p:nvPr>
            <p:ph type="sldNum" sz="quarter" idx="10"/>
          </p:nvPr>
        </p:nvSpPr>
        <p:spPr/>
        <p:txBody>
          <a:bodyPr/>
          <a:lstStyle/>
          <a:p>
            <a:fld id="{AA0CB5C8-3F63-DA40-A3B2-40A35631BD9E}" type="slidenum">
              <a:rPr lang="en-US" smtClean="0"/>
              <a:t>6</a:t>
            </a:fld>
            <a:endParaRPr lang="en-US"/>
          </a:p>
        </p:txBody>
      </p:sp>
    </p:spTree>
    <p:extLst>
      <p:ext uri="{BB962C8B-B14F-4D97-AF65-F5344CB8AC3E}">
        <p14:creationId xmlns:p14="http://schemas.microsoft.com/office/powerpoint/2010/main" val="206693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11</a:t>
            </a:fld>
            <a:endParaRPr lang="en-US"/>
          </a:p>
        </p:txBody>
      </p:sp>
    </p:spTree>
    <p:extLst>
      <p:ext uri="{BB962C8B-B14F-4D97-AF65-F5344CB8AC3E}">
        <p14:creationId xmlns:p14="http://schemas.microsoft.com/office/powerpoint/2010/main" val="3083443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12</a:t>
            </a:fld>
            <a:endParaRPr lang="en-US"/>
          </a:p>
        </p:txBody>
      </p:sp>
    </p:spTree>
    <p:extLst>
      <p:ext uri="{BB962C8B-B14F-4D97-AF65-F5344CB8AC3E}">
        <p14:creationId xmlns:p14="http://schemas.microsoft.com/office/powerpoint/2010/main" val="241746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13</a:t>
            </a:fld>
            <a:endParaRPr lang="en-US"/>
          </a:p>
        </p:txBody>
      </p:sp>
    </p:spTree>
    <p:extLst>
      <p:ext uri="{BB962C8B-B14F-4D97-AF65-F5344CB8AC3E}">
        <p14:creationId xmlns:p14="http://schemas.microsoft.com/office/powerpoint/2010/main" val="215705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14</a:t>
            </a:fld>
            <a:endParaRPr lang="en-US"/>
          </a:p>
        </p:txBody>
      </p:sp>
    </p:spTree>
    <p:extLst>
      <p:ext uri="{BB962C8B-B14F-4D97-AF65-F5344CB8AC3E}">
        <p14:creationId xmlns:p14="http://schemas.microsoft.com/office/powerpoint/2010/main" val="390748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angles dihedrals tells </a:t>
            </a:r>
            <a:r>
              <a:rPr lang="en-US" dirty="0" err="1"/>
              <a:t>psfgen</a:t>
            </a:r>
            <a:r>
              <a:rPr lang="en-US" baseline="0" dirty="0"/>
              <a:t> to automatically generate the required angle and dihedral information.</a:t>
            </a:r>
            <a:endParaRPr lang="en-US" dirty="0"/>
          </a:p>
        </p:txBody>
      </p:sp>
      <p:sp>
        <p:nvSpPr>
          <p:cNvPr id="4" name="Slide Number Placeholder 3"/>
          <p:cNvSpPr>
            <a:spLocks noGrp="1"/>
          </p:cNvSpPr>
          <p:nvPr>
            <p:ph type="sldNum" sz="quarter" idx="10"/>
          </p:nvPr>
        </p:nvSpPr>
        <p:spPr/>
        <p:txBody>
          <a:bodyPr/>
          <a:lstStyle/>
          <a:p>
            <a:fld id="{95FB4524-8231-4097-BAFA-850A31B53A45}" type="slidenum">
              <a:rPr lang="en-US" smtClean="0"/>
              <a:t>39</a:t>
            </a:fld>
            <a:endParaRPr lang="en-US"/>
          </a:p>
        </p:txBody>
      </p:sp>
    </p:spTree>
    <p:extLst>
      <p:ext uri="{BB962C8B-B14F-4D97-AF65-F5344CB8AC3E}">
        <p14:creationId xmlns:p14="http://schemas.microsoft.com/office/powerpoint/2010/main" val="346962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49F3F3-7B83-4E3D-8230-4393C9859E19}"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231481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F3F3-7B83-4E3D-8230-4393C9859E19}"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388211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F3F3-7B83-4E3D-8230-4393C9859E19}"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28565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F3F3-7B83-4E3D-8230-4393C9859E19}"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53649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49F3F3-7B83-4E3D-8230-4393C9859E19}"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313312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49F3F3-7B83-4E3D-8230-4393C9859E19}"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26624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49F3F3-7B83-4E3D-8230-4393C9859E19}" type="datetimeFigureOut">
              <a:rPr lang="en-US" smtClean="0"/>
              <a:t>5/18/2018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425069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49F3F3-7B83-4E3D-8230-4393C9859E19}" type="datetimeFigureOut">
              <a:rPr lang="en-US" smtClean="0"/>
              <a:t>5/18/2018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28039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9F3F3-7B83-4E3D-8230-4393C9859E19}" type="datetimeFigureOut">
              <a:rPr lang="en-US" smtClean="0"/>
              <a:t>5/18/2018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370845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49F3F3-7B83-4E3D-8230-4393C9859E19}"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3326322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49F3F3-7B83-4E3D-8230-4393C9859E19}"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662BD-EECF-49B9-A3B1-644DE861B762}" type="slidenum">
              <a:rPr lang="en-US" smtClean="0"/>
              <a:t>‹#›</a:t>
            </a:fld>
            <a:endParaRPr lang="en-US"/>
          </a:p>
        </p:txBody>
      </p:sp>
    </p:spTree>
    <p:extLst>
      <p:ext uri="{BB962C8B-B14F-4D97-AF65-F5344CB8AC3E}">
        <p14:creationId xmlns:p14="http://schemas.microsoft.com/office/powerpoint/2010/main" val="1048555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9F3F3-7B83-4E3D-8230-4393C9859E19}" type="datetimeFigureOut">
              <a:rPr lang="en-US" smtClean="0"/>
              <a:t>5/18/2018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2662BD-EECF-49B9-A3B1-644DE861B762}" type="slidenum">
              <a:rPr lang="en-US" smtClean="0"/>
              <a:t>‹#›</a:t>
            </a:fld>
            <a:endParaRPr lang="en-US"/>
          </a:p>
        </p:txBody>
      </p:sp>
    </p:spTree>
    <p:extLst>
      <p:ext uri="{BB962C8B-B14F-4D97-AF65-F5344CB8AC3E}">
        <p14:creationId xmlns:p14="http://schemas.microsoft.com/office/powerpoint/2010/main" val="121990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soroush/Workshop" TargetMode="External"/><Relationship Id="rId2" Type="http://schemas.openxmlformats.org/officeDocument/2006/relationships/hyperlink" Target="https://github.com/msoroush/Workshop.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9.png"/><Relationship Id="rId7"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00.png"/><Relationship Id="rId5" Type="http://schemas.microsoft.com/office/2007/relationships/hdphoto" Target="../media/hdphoto1.wdp"/><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40.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380.png"/><Relationship Id="rId4" Type="http://schemas.openxmlformats.org/officeDocument/2006/relationships/image" Target="../media/image370.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en-us/c-compilers/ipsx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eveloper.nvidia.com/cuda-toolk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038944"/>
            <a:ext cx="12192000"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Workshop on Monte Carlo Simulations</a:t>
            </a:r>
          </a:p>
        </p:txBody>
      </p:sp>
      <p:sp>
        <p:nvSpPr>
          <p:cNvPr id="3" name="Subtitle 2"/>
          <p:cNvSpPr>
            <a:spLocks noGrp="1"/>
          </p:cNvSpPr>
          <p:nvPr>
            <p:ph type="subTitle" idx="1"/>
          </p:nvPr>
        </p:nvSpPr>
        <p:spPr>
          <a:xfrm>
            <a:off x="1524000" y="5310184"/>
            <a:ext cx="9144000" cy="1295400"/>
          </a:xfrm>
        </p:spPr>
        <p:txBody>
          <a:bodyPr>
            <a:normAutofit fontScale="77500" lnSpcReduction="20000"/>
          </a:bodyPr>
          <a:lstStyle/>
          <a:p>
            <a:r>
              <a:rPr lang="en-US" dirty="0"/>
              <a:t>Mohammad </a:t>
            </a:r>
            <a:r>
              <a:rPr lang="en-US" dirty="0" err="1"/>
              <a:t>Soroush</a:t>
            </a:r>
            <a:r>
              <a:rPr lang="en-US" dirty="0"/>
              <a:t> </a:t>
            </a:r>
            <a:r>
              <a:rPr lang="en-US" dirty="0" err="1"/>
              <a:t>Barhaghi</a:t>
            </a:r>
            <a:r>
              <a:rPr lang="en-US" dirty="0"/>
              <a:t>†, </a:t>
            </a:r>
            <a:r>
              <a:rPr lang="en-US" dirty="0" err="1"/>
              <a:t>Younes</a:t>
            </a:r>
            <a:r>
              <a:rPr lang="en-US" dirty="0"/>
              <a:t> </a:t>
            </a:r>
            <a:r>
              <a:rPr lang="en-US" dirty="0" err="1"/>
              <a:t>Nejahi</a:t>
            </a:r>
            <a:r>
              <a:rPr lang="en-US" dirty="0"/>
              <a:t>‡, Loren </a:t>
            </a:r>
            <a:r>
              <a:rPr lang="en-US" dirty="0" err="1"/>
              <a:t>Schwiebert</a:t>
            </a:r>
            <a:r>
              <a:rPr lang="en-US" dirty="0"/>
              <a:t>‡, and Jeffrey Potoff† </a:t>
            </a:r>
          </a:p>
          <a:p>
            <a:r>
              <a:rPr lang="en-US" sz="2300" dirty="0"/>
              <a:t>† Department of Chemical Engineering &amp; Materials Science, College of Engineering, </a:t>
            </a:r>
          </a:p>
          <a:p>
            <a:r>
              <a:rPr lang="en-US" sz="2300" dirty="0"/>
              <a:t>‡ Department of Computer Science, College of Engineering, Wayne State University, Detroit, MI, USA 48202 </a:t>
            </a:r>
          </a:p>
          <a:p>
            <a:endParaRPr lang="en-US" dirty="0"/>
          </a:p>
        </p:txBody>
      </p:sp>
      <p:sp>
        <p:nvSpPr>
          <p:cNvPr id="2" name="Slide Number Placeholder 1"/>
          <p:cNvSpPr>
            <a:spLocks noGrp="1"/>
          </p:cNvSpPr>
          <p:nvPr>
            <p:ph type="sldNum" sz="quarter" idx="12"/>
          </p:nvPr>
        </p:nvSpPr>
        <p:spPr/>
        <p:txBody>
          <a:bodyPr/>
          <a:lstStyle/>
          <a:p>
            <a:fld id="{0A0FDF86-CD1A-F643-8415-5473038ABDB7}" type="slidenum">
              <a:rPr lang="en-US" smtClean="0"/>
              <a:t>1</a:t>
            </a:fld>
            <a:endParaRPr lang="en-US"/>
          </a:p>
        </p:txBody>
      </p:sp>
      <p:pic>
        <p:nvPicPr>
          <p:cNvPr id="4" name="Picture 16" descr="C:\Users\Jason\School\Research\Publications_Common_Assets\GOMC_Full_Siz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792" y="186587"/>
            <a:ext cx="4152896" cy="367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8531" y="392833"/>
            <a:ext cx="1365115" cy="1393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302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Markov Chains</a:t>
            </a:r>
          </a:p>
        </p:txBody>
      </p:sp>
      <p:sp>
        <p:nvSpPr>
          <p:cNvPr id="3" name="Content Placeholder 2"/>
          <p:cNvSpPr>
            <a:spLocks noGrp="1"/>
          </p:cNvSpPr>
          <p:nvPr>
            <p:ph idx="1"/>
          </p:nvPr>
        </p:nvSpPr>
        <p:spPr>
          <a:xfrm>
            <a:off x="838200" y="1325562"/>
            <a:ext cx="10515600" cy="5197157"/>
          </a:xfrm>
        </p:spPr>
        <p:txBody>
          <a:bodyPr/>
          <a:lstStyle/>
          <a:p>
            <a:r>
              <a:rPr lang="en-US" dirty="0"/>
              <a:t>Stochastic process where the state of the system changes at random, with no memory of previous states.</a:t>
            </a:r>
          </a:p>
          <a:p>
            <a:r>
              <a:rPr lang="en-US" dirty="0"/>
              <a:t>Assuming the system is in configuration </a:t>
            </a:r>
            <a:r>
              <a:rPr lang="en-US" i="1" dirty="0"/>
              <a:t>a</a:t>
            </a:r>
          </a:p>
          <a:p>
            <a:pPr lvl="1"/>
            <a:r>
              <a:rPr lang="en-US" dirty="0"/>
              <a:t>Configuration </a:t>
            </a:r>
            <a:r>
              <a:rPr lang="en-US" i="1" dirty="0"/>
              <a:t>a</a:t>
            </a:r>
            <a:r>
              <a:rPr lang="en-US" dirty="0"/>
              <a:t> is perturbed randomly to generate a new atomic configuration </a:t>
            </a:r>
            <a:r>
              <a:rPr lang="en-US" i="1" dirty="0"/>
              <a:t>b</a:t>
            </a:r>
            <a:r>
              <a:rPr lang="en-US" dirty="0"/>
              <a:t>, e.g. molecule displacement.</a:t>
            </a:r>
          </a:p>
          <a:p>
            <a:pPr lvl="1"/>
            <a:endParaRPr lang="en-US" dirty="0"/>
          </a:p>
          <a:p>
            <a:pPr lvl="1"/>
            <a:r>
              <a:rPr lang="en-US" dirty="0"/>
              <a:t>The proposed configuration is accepted or rejected.</a:t>
            </a:r>
          </a:p>
          <a:p>
            <a:pPr lvl="1"/>
            <a:endParaRPr lang="en-US" dirty="0"/>
          </a:p>
          <a:p>
            <a:pPr lvl="1"/>
            <a:r>
              <a:rPr lang="en-US" dirty="0"/>
              <a:t>The process is repeated over and over again.</a:t>
            </a:r>
          </a:p>
          <a:p>
            <a:r>
              <a:rPr lang="en-US" dirty="0"/>
              <a:t>The trajectory includes the states of the system after each acceptance or rejection, but not the proposed configurations.</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2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Detailed Balance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70182"/>
                <a:ext cx="10515600" cy="5080000"/>
              </a:xfrm>
            </p:spPr>
            <p:txBody>
              <a:bodyPr>
                <a:normAutofit fontScale="92500" lnSpcReduction="10000"/>
              </a:bodyPr>
              <a:lstStyle/>
              <a:p>
                <a:r>
                  <a:rPr lang="en-US" dirty="0"/>
                  <a:t>Need to generate configurations such that after a large number of configurations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sup>
                        </m:sSup>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sup>
                            </m:sSup>
                          </m:e>
                        </m:nary>
                      </m:den>
                    </m:f>
                  </m:oMath>
                </a14:m>
                <a:r>
                  <a:rPr lang="en-US" dirty="0"/>
                  <a:t> (canonical ensemble).</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𝑚𝑛</m:t>
                        </m:r>
                      </m:sub>
                    </m:sSub>
                  </m:oMath>
                </a14:m>
                <a:r>
                  <a:rPr lang="en-US" dirty="0"/>
                  <a:t>, </a:t>
                </a:r>
                <a:r>
                  <a:rPr lang="en-US" b="1" dirty="0"/>
                  <a:t>transition probability</a:t>
                </a:r>
                <a:r>
                  <a:rPr lang="en-US" dirty="0"/>
                  <a:t> for moving from state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oMath>
                </a14:m>
                <a:r>
                  <a:rPr lang="en-US" dirty="0"/>
                  <a:t>, probability that configuration </a:t>
                </a:r>
                <a:r>
                  <a:rPr lang="en-US" i="1" dirty="0" err="1"/>
                  <a:t>i</a:t>
                </a:r>
                <a:r>
                  <a:rPr lang="en-US" dirty="0"/>
                  <a:t> of the simulation will be in state </a:t>
                </a:r>
                <a:r>
                  <a:rPr lang="en-US" i="1" dirty="0"/>
                  <a:t>m</a:t>
                </a:r>
                <a:r>
                  <a:rPr lang="en-US" dirty="0"/>
                  <a:t>. </a:t>
                </a:r>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sub>
                          </m:sSub>
                          <m:r>
                            <a:rPr lang="en-US" b="0" i="1" smtClean="0">
                              <a:latin typeface="Cambria Math" panose="02040503050406030204" pitchFamily="18" charset="0"/>
                            </a:rPr>
                            <m:t>=1</m:t>
                          </m:r>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𝑛</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𝑚𝑛</m:t>
                              </m:r>
                            </m:sub>
                          </m:sSub>
                          <m:r>
                            <a:rPr lang="en-US" b="0" i="1" smtClean="0">
                              <a:latin typeface="Cambria Math" panose="02040503050406030204" pitchFamily="18" charset="0"/>
                            </a:rPr>
                            <m:t>=1</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70182"/>
                <a:ext cx="10515600" cy="5080000"/>
              </a:xfrm>
              <a:blipFill>
                <a:blip r:embed="rId3"/>
                <a:stretch>
                  <a:fillRect l="-928" t="-2521"/>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275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Detailed Balance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70182"/>
                <a:ext cx="10515600" cy="5080000"/>
              </a:xfrm>
            </p:spPr>
            <p:txBody>
              <a:bodyPr>
                <a:normAutofit/>
              </a:bodyPr>
              <a:lstStyle/>
              <a:p>
                <a:pPr marL="0" indent="0">
                  <a:buNone/>
                </a:pPr>
                <a:r>
                  <a:rPr lang="en-US" b="0" dirty="0"/>
                  <a:t>Detailed balance: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𝑚𝑛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𝑛𝑚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oMath>
                </a14:m>
                <a:endParaRPr lang="en-US" dirty="0"/>
              </a:p>
              <a:p>
                <a:pPr marL="0" indent="0">
                  <a:buNone/>
                </a:pP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𝑚𝑛</m:t>
                        </m:r>
                      </m:sub>
                    </m:sSub>
                  </m:oMath>
                </a14:m>
                <a:r>
                  <a:rPr lang="en-US" dirty="0"/>
                  <a:t> = Move proposal probability</a:t>
                </a:r>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𝑚𝑛</m:t>
                        </m:r>
                      </m:sub>
                      <m:sup>
                        <m:r>
                          <a:rPr lang="en-US" i="1">
                            <a:latin typeface="Cambria Math" panose="02040503050406030204" pitchFamily="18" charset="0"/>
                          </a:rPr>
                          <m:t>𝐴𝐶𝐶</m:t>
                        </m:r>
                      </m:sup>
                    </m:sSubSup>
                  </m:oMath>
                </a14:m>
                <a:r>
                  <a:rPr lang="en-US" dirty="0"/>
                  <a:t>= probability of accepting the move from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𝑚𝑛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𝑚𝑛</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𝑚𝑛</m:t>
                          </m:r>
                        </m:sub>
                        <m:sup>
                          <m:r>
                            <a:rPr lang="en-US" b="0" i="1" smtClean="0">
                              <a:latin typeface="Cambria Math" panose="02040503050406030204" pitchFamily="18" charset="0"/>
                            </a:rPr>
                            <m:t>𝐴𝐶𝐶</m:t>
                          </m:r>
                        </m:sup>
                      </m:sSubSup>
                    </m:oMath>
                  </m:oMathPara>
                </a14:m>
                <a:endParaRPr lang="en-US" dirty="0"/>
              </a:p>
              <a:p>
                <a:pPr marL="0" indent="0">
                  <a:buNone/>
                </a:pPr>
                <a:endParaRPr lang="en-US" b="0" i="1" dirty="0">
                  <a:latin typeface="Cambria Math" panose="02040503050406030204" pitchFamily="18" charset="0"/>
                </a:endParaRPr>
              </a:p>
              <a:p>
                <a:pPr marL="0" indent="0" algn="ctr">
                  <a:buNone/>
                </a:pPr>
                <a14:m>
                  <m:oMath xmlns:m="http://schemas.openxmlformats.org/officeDocument/2006/math">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𝑚𝑛</m:t>
                            </m:r>
                          </m:sub>
                          <m:sup>
                            <m:r>
                              <a:rPr lang="en-US" i="1">
                                <a:latin typeface="Cambria Math" panose="02040503050406030204" pitchFamily="18" charset="0"/>
                              </a:rPr>
                              <m:t>𝐴𝐶𝐶</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𝑛</m:t>
                            </m:r>
                            <m:r>
                              <a:rPr lang="en-US" b="0" i="1" smtClean="0">
                                <a:latin typeface="Cambria Math" panose="02040503050406030204" pitchFamily="18" charset="0"/>
                              </a:rPr>
                              <m:t>𝑚</m:t>
                            </m:r>
                          </m:sub>
                          <m:sup>
                            <m:r>
                              <a:rPr lang="en-US" i="1">
                                <a:latin typeface="Cambria Math" panose="02040503050406030204" pitchFamily="18" charset="0"/>
                              </a:rPr>
                              <m:t>𝐴𝐶𝐶</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𝑛</m:t>
                            </m:r>
                            <m:r>
                              <a:rPr lang="en-US" b="0" i="1" smtClean="0">
                                <a:latin typeface="Cambria Math" panose="02040503050406030204" pitchFamily="18" charset="0"/>
                              </a:rPr>
                              <m:t>𝑚</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𝑛</m:t>
                            </m:r>
                          </m:sub>
                          <m:sup>
                            <m:r>
                              <a:rPr lang="en-US" i="1">
                                <a:latin typeface="Cambria Math" panose="02040503050406030204" pitchFamily="18" charset="0"/>
                              </a:rPr>
                              <m:t>𝐴𝐶𝐶</m:t>
                            </m:r>
                          </m:sup>
                        </m:sSubSup>
                      </m:num>
                      <m:den>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𝑚𝑛</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𝑚</m:t>
                            </m:r>
                          </m:sub>
                          <m:sup>
                            <m:r>
                              <a:rPr lang="en-US" i="1">
                                <a:latin typeface="Cambria Math" panose="02040503050406030204" pitchFamily="18" charset="0"/>
                              </a:rPr>
                              <m:t>𝐴𝐶𝐶</m:t>
                            </m:r>
                          </m:sup>
                        </m:sSubSup>
                      </m:den>
                    </m:f>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70182"/>
                <a:ext cx="10515600" cy="5080000"/>
              </a:xfrm>
              <a:blipFill>
                <a:blip r:embed="rId3"/>
                <a:stretch>
                  <a:fillRect l="-1217" t="-2041"/>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017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Detailed Balance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23795"/>
                <a:ext cx="10515600" cy="5326387"/>
              </a:xfrm>
            </p:spPr>
            <p:txBody>
              <a:bodyPr>
                <a:normAutofit/>
              </a:bodyPr>
              <a:lstStyle/>
              <a:p>
                <a:pPr marL="0" indent="0">
                  <a:buNone/>
                </a:pPr>
                <a:r>
                  <a:rPr lang="en-US" b="0" dirty="0"/>
                  <a:t>Let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=2</m:t>
                    </m:r>
                  </m:oMath>
                </a14:m>
                <a:endParaRPr lang="en-US" b="0" dirty="0"/>
              </a:p>
              <a:p>
                <a:pPr marL="0" indent="0">
                  <a:buNone/>
                </a:pPr>
                <a:r>
                  <a:rPr lang="en-US" dirty="0"/>
                  <a:t>Using symmetric Monte Carlo moves: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21</m:t>
                        </m:r>
                      </m:sub>
                    </m:sSub>
                  </m:oMath>
                </a14:m>
                <a:endParaRPr lang="en-US" dirty="0"/>
              </a:p>
              <a:p>
                <a:pPr marL="0" indent="0">
                  <a:buNone/>
                </a:pPr>
                <a:endParaRPr lang="en-US" dirty="0"/>
              </a:p>
              <a:p>
                <a:pPr marL="0" indent="0" algn="ctr">
                  <a:buNone/>
                </a:pPr>
                <a14:m>
                  <m:oMath xmlns:m="http://schemas.openxmlformats.org/officeDocument/2006/math">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12</m:t>
                            </m:r>
                          </m:sub>
                          <m:sup>
                            <m:r>
                              <a:rPr lang="en-US" i="1">
                                <a:latin typeface="Cambria Math" panose="02040503050406030204" pitchFamily="18" charset="0"/>
                              </a:rPr>
                              <m:t>𝐴𝐶𝐶</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21</m:t>
                            </m:r>
                          </m:sub>
                          <m:sup>
                            <m:r>
                              <a:rPr lang="en-US" i="1">
                                <a:latin typeface="Cambria Math" panose="02040503050406030204" pitchFamily="18" charset="0"/>
                              </a:rPr>
                              <m:t>𝐴𝐶𝐶</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den>
                    </m:f>
                  </m:oMath>
                </a14:m>
                <a:r>
                  <a:rPr lang="en-US" dirty="0"/>
                  <a:t> </a:t>
                </a:r>
              </a:p>
              <a:p>
                <a:pPr marL="0" indent="0">
                  <a:buNone/>
                </a:pPr>
                <a:r>
                  <a:rPr lang="en-US" dirty="0"/>
                  <a:t>In the canonical ensemble: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sup>
                        </m:sSup>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sup>
                            </m:sSup>
                          </m:e>
                        </m:nary>
                      </m:den>
                    </m:f>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sup>
                        </m:sSup>
                      </m:num>
                      <m:den>
                        <m:r>
                          <a:rPr lang="en-US" b="0" i="1" smtClean="0">
                            <a:latin typeface="Cambria Math" panose="02040503050406030204" pitchFamily="18" charset="0"/>
                          </a:rPr>
                          <m:t>𝑄</m:t>
                        </m:r>
                      </m:den>
                    </m:f>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12</m:t>
                              </m:r>
                            </m:sub>
                            <m:sup>
                              <m:r>
                                <a:rPr lang="en-US" i="1">
                                  <a:latin typeface="Cambria Math" panose="02040503050406030204" pitchFamily="18" charset="0"/>
                                </a:rPr>
                                <m:t>𝐴𝐶𝐶</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21</m:t>
                              </m:r>
                            </m:sub>
                            <m:sup>
                              <m:r>
                                <a:rPr lang="en-US" i="1">
                                  <a:latin typeface="Cambria Math" panose="02040503050406030204" pitchFamily="18" charset="0"/>
                                </a:rPr>
                                <m:t>𝐴𝐶𝐶</m:t>
                              </m:r>
                            </m:sup>
                          </m:sSubSup>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2</m:t>
                                      </m:r>
                                    </m:sub>
                                  </m:sSub>
                                </m:sup>
                              </m:sSup>
                            </m:num>
                            <m:den>
                              <m:r>
                                <a:rPr lang="en-US" i="1">
                                  <a:latin typeface="Cambria Math" panose="02040503050406030204" pitchFamily="18" charset="0"/>
                                </a:rPr>
                                <m:t>𝑄</m:t>
                              </m:r>
                            </m:den>
                          </m:f>
                        </m:num>
                        <m:den>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1</m:t>
                                      </m:r>
                                    </m:sub>
                                  </m:sSub>
                                </m:sup>
                              </m:sSup>
                            </m:num>
                            <m:den>
                              <m:r>
                                <a:rPr lang="en-US" i="1">
                                  <a:latin typeface="Cambria Math" panose="02040503050406030204" pitchFamily="18" charset="0"/>
                                </a:rPr>
                                <m:t>𝑄</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2</m:t>
                                  </m:r>
                                </m:sub>
                              </m:sSub>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1</m:t>
                                  </m:r>
                                </m:sub>
                              </m:sSub>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e>
                          </m:d>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23795"/>
                <a:ext cx="10515600" cy="5326387"/>
              </a:xfrm>
              <a:blipFill>
                <a:blip r:embed="rId3"/>
                <a:stretch>
                  <a:fillRect l="-1217" t="-1831"/>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73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Detailed Balance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23795"/>
                <a:ext cx="10515600" cy="5326387"/>
              </a:xfrm>
            </p:spPr>
            <p:txBody>
              <a:bodyPr>
                <a:normAutofit/>
              </a:bodyPr>
              <a:lstStyle/>
              <a:p>
                <a:pPr marL="342900" lvl="1" indent="0">
                  <a:buNone/>
                </a:pPr>
                <a:endParaRPr lang="en-US" b="0" i="1" dirty="0">
                  <a:latin typeface="Cambria Math" panose="02040503050406030204" pitchFamily="18" charset="0"/>
                </a:endParaRPr>
              </a:p>
              <a:p>
                <a:pPr marL="3429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12</m:t>
                          </m:r>
                        </m:sub>
                        <m:sup>
                          <m:r>
                            <a:rPr lang="en-US" b="0" i="1" smtClean="0">
                              <a:latin typeface="Cambria Math" panose="02040503050406030204" pitchFamily="18" charset="0"/>
                            </a:rPr>
                            <m:t>𝐴𝐶𝐶</m:t>
                          </m:r>
                        </m:sup>
                      </m:sSubSup>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e>
                                  </m:d>
                                </m:sup>
                              </m:sSup>
                            </m:e>
                          </m:d>
                        </m:e>
                      </m:func>
                    </m:oMath>
                  </m:oMathPara>
                </a14:m>
                <a:endParaRPr lang="en-US" dirty="0"/>
              </a:p>
              <a:p>
                <a:pPr marL="342900" lvl="1" indent="0">
                  <a:buNone/>
                </a:pPr>
                <a:endParaRPr lang="en-US" dirty="0"/>
              </a:p>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12</m:t>
                        </m:r>
                      </m:sub>
                      <m:sup>
                        <m:r>
                          <a:rPr lang="en-US" i="1">
                            <a:latin typeface="Cambria Math" panose="02040503050406030204" pitchFamily="18" charset="0"/>
                          </a:rPr>
                          <m:t>𝐴𝐶𝐶</m:t>
                        </m:r>
                      </m:sup>
                    </m:sSubSup>
                    <m:r>
                      <a:rPr lang="en-US" b="0" i="1" smtClean="0">
                        <a:latin typeface="Cambria Math" panose="02040503050406030204" pitchFamily="18" charset="0"/>
                      </a:rPr>
                      <m:t>=1</m:t>
                    </m:r>
                  </m:oMath>
                </a14:m>
                <a:r>
                  <a:rPr lang="en-US" dirty="0"/>
                  <a:t>, always accept.</a:t>
                </a:r>
              </a:p>
              <a:p>
                <a:endParaRPr lang="en-US" dirty="0"/>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12</m:t>
                        </m:r>
                      </m:sub>
                      <m:sup>
                        <m:r>
                          <a:rPr lang="en-US" i="1">
                            <a:latin typeface="Cambria Math" panose="02040503050406030204" pitchFamily="18" charset="0"/>
                          </a:rPr>
                          <m:t>𝐴𝐶𝐶</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e>
                        </m:d>
                      </m:sup>
                    </m:sSup>
                  </m:oMath>
                </a14:m>
                <a:r>
                  <a:rPr lang="en-US" dirty="0"/>
                  <a:t>, accept if </a:t>
                </a:r>
                <a14:m>
                  <m:oMath xmlns:m="http://schemas.openxmlformats.org/officeDocument/2006/math">
                    <m:sSubSup>
                      <m:sSubSupPr>
                        <m:ctrlPr>
                          <a:rPr lang="en-US" i="1">
                            <a:latin typeface="Cambria Math" panose="02040503050406030204" pitchFamily="18" charset="0"/>
                          </a:rPr>
                        </m:ctrlPr>
                      </m:sSubSupPr>
                      <m:e>
                        <m:r>
                          <m:rPr>
                            <m:sty m:val="p"/>
                          </m:rPr>
                          <a:rPr lang="en-US" b="0" i="0" smtClean="0">
                            <a:latin typeface="Cambria Math" panose="02040503050406030204" pitchFamily="18" charset="0"/>
                          </a:rPr>
                          <m:t>rand</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&lt;</m:t>
                        </m:r>
                        <m:r>
                          <a:rPr lang="en-US" i="1">
                            <a:latin typeface="Cambria Math" panose="02040503050406030204" pitchFamily="18" charset="0"/>
                          </a:rPr>
                          <m:t>𝑃</m:t>
                        </m:r>
                      </m:e>
                      <m:sub>
                        <m:r>
                          <a:rPr lang="en-US" i="1">
                            <a:latin typeface="Cambria Math" panose="02040503050406030204" pitchFamily="18" charset="0"/>
                          </a:rPr>
                          <m:t>12</m:t>
                        </m:r>
                      </m:sub>
                      <m:sup>
                        <m:r>
                          <a:rPr lang="en-US" i="1">
                            <a:latin typeface="Cambria Math" panose="02040503050406030204" pitchFamily="18" charset="0"/>
                          </a:rPr>
                          <m:t>𝐴𝐶𝐶</m:t>
                        </m:r>
                      </m:sup>
                    </m:sSubSup>
                  </m:oMath>
                </a14:m>
                <a:endParaRPr lang="en-US" dirty="0"/>
              </a:p>
              <a:p>
                <a:endParaRPr lang="en-US" dirty="0"/>
              </a:p>
              <a:p>
                <a:r>
                  <a:rPr lang="en-US" dirty="0"/>
                  <a:t>Properties calculated from</a:t>
                </a:r>
              </a:p>
              <a:p>
                <a:pPr marL="342900" lvl="1"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𝐹</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𝑡𝑟𝑖𝑎𝑙𝑠</m:t>
                              </m:r>
                            </m:sub>
                          </m:sSub>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𝑁</m:t>
                          </m:r>
                          <m:r>
                            <a:rPr lang="en-US" i="1">
                              <a:latin typeface="Cambria Math" panose="02040503050406030204" pitchFamily="18" charset="0"/>
                            </a:rPr>
                            <m:t>𝑡𝑟𝑖𝑎𝑙𝑠</m:t>
                          </m:r>
                        </m:sub>
                        <m:sup/>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𝑖</m:t>
                              </m:r>
                            </m:sub>
                          </m:sSub>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23795"/>
                <a:ext cx="10515600" cy="5326387"/>
              </a:xfrm>
              <a:blipFill>
                <a:blip r:embed="rId3"/>
                <a:stretch>
                  <a:fillRect l="-1043"/>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618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270" y="36492"/>
            <a:ext cx="7886700" cy="994172"/>
          </a:xfrm>
        </p:spPr>
        <p:txBody>
          <a:bodyPr/>
          <a:lstStyle/>
          <a:p>
            <a:r>
              <a:rPr lang="en-US" dirty="0" err="1" smtClean="0"/>
              <a:t>Configurational</a:t>
            </a:r>
            <a:r>
              <a:rPr lang="en-US" dirty="0" smtClean="0"/>
              <a:t>-Bias Monte Carlo</a:t>
            </a:r>
            <a:endParaRPr lang="en-US" dirty="0"/>
          </a:p>
        </p:txBody>
      </p:sp>
      <mc:AlternateContent xmlns:mc="http://schemas.openxmlformats.org/markup-compatibility/2006" xmlns:a14="http://schemas.microsoft.com/office/drawing/2010/main">
        <mc:Choice Requires="a14">
          <p:sp>
            <p:nvSpPr>
              <p:cNvPr id="5" name="Content Placeholder 1"/>
              <p:cNvSpPr>
                <a:spLocks noGrp="1"/>
              </p:cNvSpPr>
              <p:nvPr>
                <p:ph idx="1"/>
              </p:nvPr>
            </p:nvSpPr>
            <p:spPr>
              <a:xfrm>
                <a:off x="5904255" y="1185865"/>
                <a:ext cx="4528141" cy="5397149"/>
              </a:xfrm>
            </p:spPr>
            <p:txBody>
              <a:bodyPr>
                <a:noAutofit/>
              </a:bodyPr>
              <a:lstStyle/>
              <a:p>
                <a:r>
                  <a:rPr lang="en-US" sz="1600" dirty="0"/>
                  <a:t>Generate a number (k) of random trial positions in the target box, calculate a (new) insertion </a:t>
                </a:r>
                <a:r>
                  <a:rPr lang="en-US" sz="1600" dirty="0" err="1"/>
                  <a:t>Rosenbluth</a:t>
                </a:r>
                <a:r>
                  <a:rPr lang="en-US" sz="1600" dirty="0"/>
                  <a:t> weight based on the Boltzmann factors of the trial insertion sites:</a:t>
                </a:r>
                <a:br>
                  <a:rPr lang="en-US" sz="1600" dirty="0"/>
                </a:br>
                <a14:m>
                  <m:oMath xmlns:m="http://schemas.openxmlformats.org/officeDocument/2006/math">
                    <m:r>
                      <m:rPr>
                        <m:sty m:val="p"/>
                      </m:rPr>
                      <a:rPr lang="en-US" sz="1600">
                        <a:solidFill>
                          <a:srgbClr val="000000"/>
                        </a:solidFill>
                        <a:latin typeface="Cambria Math" panose="02040503050406030204" pitchFamily="18" charset="0"/>
                      </a:rPr>
                      <m:t>w</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𝑛</m:t>
                        </m:r>
                      </m:e>
                    </m:d>
                    <m:r>
                      <a:rPr lang="en-US" sz="1600" i="1">
                        <a:solidFill>
                          <a:srgbClr val="000000"/>
                        </a:solidFill>
                        <a:latin typeface="Cambria Math" panose="02040503050406030204" pitchFamily="18" charset="0"/>
                      </a:rPr>
                      <m:t>=</m:t>
                    </m:r>
                    <m:nary>
                      <m:naryPr>
                        <m:chr m:val="∑"/>
                        <m:ctrlPr>
                          <a:rPr lang="en-US" sz="1600" i="1">
                            <a:solidFill>
                              <a:srgbClr val="000000"/>
                            </a:solidFill>
                            <a:latin typeface="Cambria Math" panose="02040503050406030204" pitchFamily="18" charset="0"/>
                          </a:rPr>
                        </m:ctrlPr>
                      </m:naryPr>
                      <m:sub>
                        <m:r>
                          <m:rPr>
                            <m:brk m:alnAt="23"/>
                          </m:rPr>
                          <a:rPr lang="en-US" sz="160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=0</m:t>
                        </m:r>
                      </m:sub>
                      <m:sup>
                        <m:r>
                          <a:rPr lang="en-US" sz="1600" i="1">
                            <a:solidFill>
                              <a:srgbClr val="000000"/>
                            </a:solidFill>
                            <a:latin typeface="Cambria Math" panose="02040503050406030204" pitchFamily="18" charset="0"/>
                          </a:rPr>
                          <m:t>𝑛</m:t>
                        </m:r>
                      </m:sup>
                      <m:e>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𝑒</m:t>
                            </m:r>
                          </m:e>
                          <m:sup>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ea typeface="Cambria Math"/>
                              </a:rPr>
                              <m:t>𝛽</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𝑢</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𝑗</m:t>
                                </m:r>
                              </m:e>
                            </m:d>
                          </m:sup>
                        </m:sSup>
                      </m:e>
                    </m:nary>
                  </m:oMath>
                </a14:m>
                <a:endParaRPr lang="en-US" sz="1600" dirty="0"/>
              </a:p>
              <a:p>
                <a:r>
                  <a:rPr lang="en-US" sz="1600" dirty="0"/>
                  <a:t>Select a site using a random draw compared to the scaled Boltzmann factors for each site:</a:t>
                </a:r>
                <a:br>
                  <a:rPr lang="en-US" sz="1600" dirty="0"/>
                </a:b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𝑝</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𝑛</m:t>
                        </m:r>
                      </m:e>
                    </m:d>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𝑒</m:t>
                            </m:r>
                          </m:e>
                          <m:sup>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ea typeface="Cambria Math"/>
                              </a:rPr>
                              <m:t>𝛽</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𝑢</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𝑗</m:t>
                                </m:r>
                              </m:e>
                            </m:d>
                          </m:sup>
                        </m:sSup>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𝑤</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𝑛</m:t>
                            </m:r>
                          </m:e>
                        </m:d>
                      </m:den>
                    </m:f>
                  </m:oMath>
                </a14:m>
                <a:endParaRPr lang="en-US" sz="1600" dirty="0"/>
              </a:p>
              <a:p>
                <a:r>
                  <a:rPr lang="en-US" sz="1600" dirty="0"/>
                  <a:t>Generate random trial positions in the losing box (k-1), calculate old </a:t>
                </a:r>
                <a:r>
                  <a:rPr lang="en-US" sz="1600" dirty="0" err="1"/>
                  <a:t>Rosenbluth</a:t>
                </a:r>
                <a:r>
                  <a:rPr lang="en-US" sz="1600" dirty="0"/>
                  <a:t> weight based on the Boltzmann factors of those positions in the losing box, plus the actual position.</a:t>
                </a:r>
                <a:br>
                  <a:rPr lang="en-US" sz="1600" dirty="0"/>
                </a:br>
                <a14:m>
                  <m:oMath xmlns:m="http://schemas.openxmlformats.org/officeDocument/2006/math">
                    <m:r>
                      <m:rPr>
                        <m:sty m:val="p"/>
                      </m:rPr>
                      <a:rPr lang="en-US" sz="1600">
                        <a:solidFill>
                          <a:srgbClr val="000000"/>
                        </a:solidFill>
                        <a:latin typeface="Cambria Math" panose="02040503050406030204" pitchFamily="18" charset="0"/>
                      </a:rPr>
                      <m:t>w</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𝑜</m:t>
                        </m:r>
                      </m:e>
                    </m:d>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𝑒</m:t>
                        </m:r>
                      </m:e>
                      <m:sup>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ea typeface="Cambria Math"/>
                          </a:rPr>
                          <m:t>𝛽</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𝑢</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𝑜</m:t>
                            </m:r>
                          </m:e>
                        </m:d>
                      </m:sup>
                    </m:sSup>
                    <m:r>
                      <a:rPr lang="en-US" sz="1600" i="1">
                        <a:solidFill>
                          <a:srgbClr val="000000"/>
                        </a:solidFill>
                        <a:latin typeface="Cambria Math" panose="02040503050406030204" pitchFamily="18" charset="0"/>
                      </a:rPr>
                      <m:t>+</m:t>
                    </m:r>
                    <m:nary>
                      <m:naryPr>
                        <m:chr m:val="∑"/>
                        <m:ctrlPr>
                          <a:rPr lang="en-US" sz="1600" i="1">
                            <a:solidFill>
                              <a:srgbClr val="000000"/>
                            </a:solidFill>
                            <a:latin typeface="Cambria Math" panose="02040503050406030204" pitchFamily="18" charset="0"/>
                          </a:rPr>
                        </m:ctrlPr>
                      </m:naryPr>
                      <m:sub>
                        <m:r>
                          <m:rPr>
                            <m:brk m:alnAt="23"/>
                          </m:rPr>
                          <a:rPr lang="en-US" sz="160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=0</m:t>
                        </m:r>
                      </m:sub>
                      <m:sup>
                        <m:r>
                          <a:rPr lang="en-US" sz="1600" i="1">
                            <a:solidFill>
                              <a:srgbClr val="000000"/>
                            </a:solidFill>
                            <a:latin typeface="Cambria Math" panose="02040503050406030204" pitchFamily="18" charset="0"/>
                          </a:rPr>
                          <m:t>𝑛</m:t>
                        </m:r>
                      </m:sup>
                      <m:e>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𝑒</m:t>
                            </m:r>
                          </m:e>
                          <m:sup>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ea typeface="Cambria Math"/>
                              </a:rPr>
                              <m:t>𝛽</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𝑢</m:t>
                                </m:r>
                              </m:e>
                              <m:sub>
                                <m:r>
                                  <a:rPr lang="en-US" sz="1600" i="1">
                                    <a:solidFill>
                                      <a:srgbClr val="000000"/>
                                    </a:solidFill>
                                    <a:latin typeface="Cambria Math" panose="02040503050406030204" pitchFamily="18" charset="0"/>
                                  </a:rPr>
                                  <m:t>𝑖</m:t>
                                </m:r>
                              </m:sub>
                            </m:sSub>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𝑗</m:t>
                                </m:r>
                              </m:e>
                            </m:d>
                          </m:sup>
                        </m:sSup>
                      </m:e>
                    </m:nary>
                  </m:oMath>
                </a14:m>
                <a:endParaRPr lang="en-US" sz="1600" dirty="0"/>
              </a:p>
              <a:p>
                <a:r>
                  <a:rPr lang="en-US" sz="1600" dirty="0"/>
                  <a:t>Accept the insertion if </a:t>
                </a:r>
              </a:p>
              <a:p>
                <a:pPr marL="0"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𝑅𝐴𝑁𝐷</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0,1</m:t>
                          </m:r>
                        </m:e>
                      </m:d>
                      <m:r>
                        <a:rPr lang="en-US" sz="1600" i="1">
                          <a:latin typeface="Cambria Math" panose="02040503050406030204" pitchFamily="18" charset="0"/>
                        </a:rPr>
                        <m:t>&lt;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𝑜𝑢𝑡</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𝑖𝑛</m:t>
                                  </m:r>
                                </m:sub>
                              </m:sSub>
                              <m:r>
                                <a:rPr lang="en-US" sz="1600" i="1">
                                  <a:latin typeface="Cambria Math" panose="02040503050406030204" pitchFamily="18" charset="0"/>
                                </a:rPr>
                                <m:t>+1</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𝑖𝑛</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𝑜𝑢𝑡</m:t>
                                  </m:r>
                                </m:sub>
                              </m:sSub>
                            </m:den>
                          </m:f>
                        </m:e>
                      </m:d>
                      <m:f>
                        <m:fPr>
                          <m:ctrlPr>
                            <a:rPr lang="en-US" sz="1600" i="1">
                              <a:latin typeface="Cambria Math" panose="02040503050406030204" pitchFamily="18" charset="0"/>
                            </a:rPr>
                          </m:ctrlPr>
                        </m:fPr>
                        <m:num>
                          <m:r>
                            <m:rPr>
                              <m:sty m:val="p"/>
                            </m:rPr>
                            <a:rPr lang="en-US" sz="1600">
                              <a:solidFill>
                                <a:srgbClr val="000000"/>
                              </a:solidFill>
                              <a:latin typeface="Cambria Math" panose="02040503050406030204" pitchFamily="18" charset="0"/>
                            </a:rPr>
                            <m:t>w</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𝑛</m:t>
                              </m:r>
                            </m:e>
                          </m:d>
                        </m:num>
                        <m:den>
                          <m:r>
                            <m:rPr>
                              <m:sty m:val="p"/>
                            </m:rPr>
                            <a:rPr lang="en-US" sz="1600">
                              <a:solidFill>
                                <a:srgbClr val="000000"/>
                              </a:solidFill>
                              <a:latin typeface="Cambria Math" panose="02040503050406030204" pitchFamily="18" charset="0"/>
                            </a:rPr>
                            <m:t>w</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𝑜</m:t>
                              </m:r>
                            </m:e>
                          </m:d>
                        </m:den>
                      </m:f>
                    </m:oMath>
                  </m:oMathPara>
                </a14:m>
                <a:endParaRPr lang="en-US" sz="1600" dirty="0"/>
              </a:p>
            </p:txBody>
          </p:sp>
        </mc:Choice>
        <mc:Fallback xmlns="">
          <p:sp>
            <p:nvSpPr>
              <p:cNvPr id="5" name="Content Placeholder 1"/>
              <p:cNvSpPr>
                <a:spLocks noGrp="1" noRot="1" noChangeAspect="1" noMove="1" noResize="1" noEditPoints="1" noAdjustHandles="1" noChangeArrowheads="1" noChangeShapeType="1" noTextEdit="1"/>
              </p:cNvSpPr>
              <p:nvPr>
                <p:ph idx="1"/>
              </p:nvPr>
            </p:nvSpPr>
            <p:spPr>
              <a:xfrm>
                <a:off x="5904255" y="1185865"/>
                <a:ext cx="4528141" cy="5397149"/>
              </a:xfrm>
              <a:blipFill>
                <a:blip r:embed="rId2"/>
                <a:stretch>
                  <a:fillRect l="-539" t="-7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1ED2FDF8-965A-4BF8-82BC-D25DBB59DE76}" type="slidenum">
              <a:rPr lang="en-US" smtClean="0"/>
              <a:t>15</a:t>
            </a:fld>
            <a:endParaRPr lang="en-US" dirty="0"/>
          </a:p>
        </p:txBody>
      </p:sp>
      <p:sp>
        <p:nvSpPr>
          <p:cNvPr id="31" name="Rectangle 30"/>
          <p:cNvSpPr/>
          <p:nvPr/>
        </p:nvSpPr>
        <p:spPr>
          <a:xfrm>
            <a:off x="1825820" y="1657725"/>
            <a:ext cx="3906982" cy="350043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181225" y="2043116"/>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99364" y="4231670"/>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755232" y="3645883"/>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12156" y="3676839"/>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433763" y="1819279"/>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700587" y="1819279"/>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850239" y="3639612"/>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477157" y="2706851"/>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914784" y="3544470"/>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20095" y="4308055"/>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655094" y="2857270"/>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570634" y="2857271"/>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655094" y="4417500"/>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358044" y="4225399"/>
            <a:ext cx="642938" cy="585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82491" y="3820178"/>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48709" y="3078330"/>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887739" y="2060712"/>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154031" y="2426497"/>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20885" y="3319929"/>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199927" y="3722268"/>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997270" y="5337129"/>
            <a:ext cx="642938" cy="58578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997270" y="6090069"/>
            <a:ext cx="642938"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640211" y="5439029"/>
            <a:ext cx="1611467" cy="400110"/>
          </a:xfrm>
          <a:prstGeom prst="rect">
            <a:avLst/>
          </a:prstGeom>
          <a:noFill/>
        </p:spPr>
        <p:txBody>
          <a:bodyPr wrap="none" rtlCol="0">
            <a:spAutoFit/>
          </a:bodyPr>
          <a:lstStyle/>
          <a:p>
            <a:r>
              <a:rPr lang="en-US" sz="2000" dirty="0"/>
              <a:t>Trial insertion</a:t>
            </a:r>
          </a:p>
        </p:txBody>
      </p:sp>
      <p:sp>
        <p:nvSpPr>
          <p:cNvPr id="55" name="TextBox 54"/>
          <p:cNvSpPr txBox="1"/>
          <p:nvPr/>
        </p:nvSpPr>
        <p:spPr>
          <a:xfrm>
            <a:off x="2655097" y="6182904"/>
            <a:ext cx="2095767" cy="400110"/>
          </a:xfrm>
          <a:prstGeom prst="rect">
            <a:avLst/>
          </a:prstGeom>
          <a:noFill/>
        </p:spPr>
        <p:txBody>
          <a:bodyPr wrap="none" rtlCol="0">
            <a:spAutoFit/>
          </a:bodyPr>
          <a:lstStyle/>
          <a:p>
            <a:r>
              <a:rPr lang="en-US" sz="2000" dirty="0"/>
              <a:t>Existing molecules</a:t>
            </a:r>
          </a:p>
        </p:txBody>
      </p:sp>
      <p:cxnSp>
        <p:nvCxnSpPr>
          <p:cNvPr id="30" name="Straight Connector 29"/>
          <p:cNvCxnSpPr/>
          <p:nvPr/>
        </p:nvCxnSpPr>
        <p:spPr>
          <a:xfrm>
            <a:off x="905139" y="1048173"/>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3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rc 59"/>
          <p:cNvSpPr/>
          <p:nvPr/>
        </p:nvSpPr>
        <p:spPr>
          <a:xfrm rot="18999523">
            <a:off x="8261260" y="4409531"/>
            <a:ext cx="372640" cy="783421"/>
          </a:xfrm>
          <a:prstGeom prst="arc">
            <a:avLst>
              <a:gd name="adj1" fmla="val 3630177"/>
              <a:gd name="adj2" fmla="val 19311450"/>
            </a:avLst>
          </a:pr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13"/>
          </a:p>
        </p:txBody>
      </p:sp>
      <p:grpSp>
        <p:nvGrpSpPr>
          <p:cNvPr id="48" name="Group 47"/>
          <p:cNvGrpSpPr/>
          <p:nvPr/>
        </p:nvGrpSpPr>
        <p:grpSpPr>
          <a:xfrm rot="12179481">
            <a:off x="9529420" y="4428544"/>
            <a:ext cx="352424" cy="652463"/>
            <a:chOff x="0" y="0"/>
            <a:chExt cx="470008" cy="869950"/>
          </a:xfrm>
        </p:grpSpPr>
        <p:sp>
          <p:nvSpPr>
            <p:cNvPr id="49" name="Round Same Side Corner Rectangle 48"/>
            <p:cNvSpPr/>
            <p:nvPr/>
          </p:nvSpPr>
          <p:spPr>
            <a:xfrm rot="2203983">
              <a:off x="349250" y="0"/>
              <a:ext cx="120758" cy="712549"/>
            </a:xfrm>
            <a:prstGeom prst="round2SameRect">
              <a:avLst>
                <a:gd name="adj1" fmla="val 50000"/>
                <a:gd name="adj2" fmla="val 0"/>
              </a:avLst>
            </a:prstGeom>
            <a:solidFill>
              <a:schemeClr val="bg1">
                <a:lumMod val="65000"/>
              </a:schemeClr>
            </a:solidFill>
            <a:ln>
              <a:solidFill>
                <a:schemeClr val="accent3">
                  <a:shade val="50000"/>
                  <a:alpha val="3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50" name="Oval 49"/>
            <p:cNvSpPr/>
            <p:nvPr/>
          </p:nvSpPr>
          <p:spPr>
            <a:xfrm>
              <a:off x="0" y="495300"/>
              <a:ext cx="361950" cy="3746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51" name="Oval 50"/>
            <p:cNvSpPr/>
            <p:nvPr/>
          </p:nvSpPr>
          <p:spPr>
            <a:xfrm>
              <a:off x="37837" y="688216"/>
              <a:ext cx="114300" cy="114300"/>
            </a:xfrm>
            <a:prstGeom prst="ellipse">
              <a:avLst/>
            </a:prstGeom>
            <a:solidFill>
              <a:schemeClr val="bg1"/>
            </a:solidFill>
            <a:ln>
              <a:solidFill>
                <a:schemeClr val="bg1">
                  <a:lumMod val="65000"/>
                  <a:alpha val="48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grpSp>
      <p:sp>
        <p:nvSpPr>
          <p:cNvPr id="47" name="Round Same Side Corner Rectangle 46"/>
          <p:cNvSpPr/>
          <p:nvPr/>
        </p:nvSpPr>
        <p:spPr>
          <a:xfrm rot="6281692">
            <a:off x="8944647" y="4573428"/>
            <a:ext cx="87906" cy="534412"/>
          </a:xfrm>
          <a:prstGeom prst="round2SameRect">
            <a:avLst>
              <a:gd name="adj1" fmla="val 50000"/>
              <a:gd name="adj2" fmla="val 0"/>
            </a:avLst>
          </a:prstGeom>
          <a:solidFill>
            <a:schemeClr val="bg1">
              <a:lumMod val="65000"/>
            </a:schemeClr>
          </a:solidFill>
          <a:ln>
            <a:solidFill>
              <a:schemeClr val="accent3">
                <a:shade val="50000"/>
                <a:alpha val="3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5" name="Title 4"/>
          <p:cNvSpPr>
            <a:spLocks noGrp="1"/>
          </p:cNvSpPr>
          <p:nvPr>
            <p:ph type="title"/>
          </p:nvPr>
        </p:nvSpPr>
        <p:spPr>
          <a:xfrm>
            <a:off x="895739" y="51984"/>
            <a:ext cx="10300995" cy="994172"/>
          </a:xfrm>
        </p:spPr>
        <p:txBody>
          <a:bodyPr>
            <a:normAutofit/>
          </a:bodyPr>
          <a:lstStyle/>
          <a:p>
            <a:r>
              <a:rPr lang="en-US" dirty="0" smtClean="0"/>
              <a:t>Coupled-</a:t>
            </a:r>
            <a:r>
              <a:rPr lang="en-US" dirty="0"/>
              <a:t>D</a:t>
            </a:r>
            <a:r>
              <a:rPr lang="en-US" dirty="0" smtClean="0"/>
              <a:t>ecoupled Configurational Bias</a:t>
            </a:r>
            <a:endParaRPr lang="en-US" dirty="0"/>
          </a:p>
        </p:txBody>
      </p:sp>
      <p:grpSp>
        <p:nvGrpSpPr>
          <p:cNvPr id="2" name="Group 1"/>
          <p:cNvGrpSpPr/>
          <p:nvPr/>
        </p:nvGrpSpPr>
        <p:grpSpPr>
          <a:xfrm>
            <a:off x="1524002" y="2047044"/>
            <a:ext cx="5990459" cy="4270937"/>
            <a:chOff x="265027" y="1267122"/>
            <a:chExt cx="7987282" cy="5694582"/>
          </a:xfrm>
        </p:grpSpPr>
        <mc:AlternateContent xmlns:mc="http://schemas.openxmlformats.org/markup-compatibility/2006" xmlns:a14="http://schemas.microsoft.com/office/drawing/2010/main">
          <mc:Choice Requires="a14">
            <p:sp>
              <p:nvSpPr>
                <p:cNvPr id="6" name="TextBox 5"/>
                <p:cNvSpPr txBox="1"/>
                <p:nvPr/>
              </p:nvSpPr>
              <p:spPr>
                <a:xfrm>
                  <a:off x="265027" y="4510668"/>
                  <a:ext cx="6123900" cy="1037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𝑔𝑒𝑛</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𝑠𝑡𝑒𝑝</m:t>
                                </m:r>
                              </m:sub>
                            </m:sSub>
                          </m:sup>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𝑇</m:t>
                                        </m:r>
                                      </m:sub>
                                    </m:sSub>
                                    <m:d>
                                      <m:dPr>
                                        <m:ctrlPr>
                                          <a:rPr lang="en-US" i="1">
                                            <a:latin typeface="Cambria Math" panose="02040503050406030204" pitchFamily="18" charset="0"/>
                                          </a:rPr>
                                        </m:ctrlPr>
                                      </m:dPr>
                                      <m:e>
                                        <m:r>
                                          <a:rPr lang="en-US" i="1">
                                            <a:latin typeface="Cambria Math" panose="02040503050406030204" pitchFamily="18" charset="0"/>
                                          </a:rPr>
                                          <m:t>𝑖</m:t>
                                        </m:r>
                                      </m:e>
                                    </m:d>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𝐿𝐽</m:t>
                                            </m:r>
                                          </m:sub>
                                        </m:sSub>
                                        <m:d>
                                          <m:dPr>
                                            <m:ctrlPr>
                                              <a:rPr lang="en-US" i="1">
                                                <a:latin typeface="Cambria Math" panose="02040503050406030204" pitchFamily="18" charset="0"/>
                                              </a:rPr>
                                            </m:ctrlPr>
                                          </m:dPr>
                                          <m:e>
                                            <m:r>
                                              <a:rPr lang="en-US" i="1">
                                                <a:latin typeface="Cambria Math" panose="02040503050406030204" pitchFamily="18" charset="0"/>
                                              </a:rPr>
                                              <m:t>𝑖</m:t>
                                            </m:r>
                                          </m:e>
                                        </m:d>
                                      </m:sup>
                                    </m:sSup>
                                  </m:num>
                                  <m:den>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𝑛</m:t>
                                        </m:r>
                                      </m:e>
                                    </m:d>
                                  </m:den>
                                </m:f>
                              </m:e>
                            </m:d>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𝑡𝑜𝑟𝑠</m:t>
                                            </m:r>
                                          </m:sub>
                                        </m:sSub>
                                        <m:d>
                                          <m:dPr>
                                            <m:ctrlPr>
                                              <a:rPr lang="en-US" i="1">
                                                <a:latin typeface="Cambria Math" panose="02040503050406030204" pitchFamily="18" charset="0"/>
                                              </a:rPr>
                                            </m:ctrlPr>
                                          </m:dPr>
                                          <m:e>
                                            <m:r>
                                              <a:rPr lang="en-US" i="1">
                                                <a:latin typeface="Cambria Math" panose="02040503050406030204" pitchFamily="18" charset="0"/>
                                              </a:rPr>
                                              <m:t>𝑖</m:t>
                                            </m:r>
                                          </m:e>
                                        </m:d>
                                      </m:sup>
                                    </m:sSup>
                                  </m:num>
                                  <m:den>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𝑇</m:t>
                                        </m:r>
                                      </m:sub>
                                    </m:sSub>
                                    <m:d>
                                      <m:dPr>
                                        <m:ctrlPr>
                                          <a:rPr lang="en-US" i="1">
                                            <a:latin typeface="Cambria Math" panose="02040503050406030204" pitchFamily="18" charset="0"/>
                                          </a:rPr>
                                        </m:ctrlPr>
                                      </m:dPr>
                                      <m:e>
                                        <m:r>
                                          <a:rPr lang="en-US" i="1">
                                            <a:latin typeface="Cambria Math" panose="02040503050406030204" pitchFamily="18" charset="0"/>
                                          </a:rPr>
                                          <m:t>𝑛</m:t>
                                        </m:r>
                                      </m:e>
                                    </m:d>
                                  </m:den>
                                </m:f>
                              </m:e>
                            </m:d>
                            <m:r>
                              <a:rPr lang="en-US" i="1">
                                <a:latin typeface="Cambria Math" panose="02040503050406030204" pitchFamily="18" charset="0"/>
                              </a:rPr>
                              <m:t>𝐵</m:t>
                            </m:r>
                            <m:d>
                              <m:dPr>
                                <m:ctrlPr>
                                  <a:rPr lang="en-US" i="1">
                                    <a:latin typeface="Cambria Math" panose="02040503050406030204" pitchFamily="18" charset="0"/>
                                  </a:rPr>
                                </m:ctrlPr>
                              </m:dPr>
                              <m:e>
                                <m:r>
                                  <a:rPr lang="en-US" i="1">
                                    <a:latin typeface="Cambria Math" panose="02040503050406030204" pitchFamily="18" charset="0"/>
                                  </a:rPr>
                                  <m:t>𝑛</m:t>
                                </m:r>
                              </m:e>
                            </m:d>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65027" y="4510668"/>
                  <a:ext cx="6123900" cy="1037036"/>
                </a:xfrm>
                <a:prstGeom prst="rect">
                  <a:avLst/>
                </a:prstGeom>
                <a:blipFill rotWithShape="0">
                  <a:blip r:embed="rId2"/>
                  <a:stretch>
                    <a:fillRect/>
                  </a:stretch>
                </a:blipFill>
              </p:spPr>
              <p:txBody>
                <a:bodyPr/>
                <a:lstStyle/>
                <a:p>
                  <a:r>
                    <a:rPr lang="en-US">
                      <a:noFill/>
                    </a:rPr>
                    <a:t> </a:t>
                  </a:r>
                </a:p>
              </p:txBody>
            </p:sp>
          </mc:Fallback>
        </mc:AlternateContent>
        <p:sp>
          <p:nvSpPr>
            <p:cNvPr id="7" name="Down Arrow 6"/>
            <p:cNvSpPr/>
            <p:nvPr/>
          </p:nvSpPr>
          <p:spPr>
            <a:xfrm>
              <a:off x="2034042" y="3897652"/>
              <a:ext cx="401444" cy="55198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Down Arrow 7"/>
            <p:cNvSpPr/>
            <p:nvPr/>
          </p:nvSpPr>
          <p:spPr>
            <a:xfrm>
              <a:off x="3301608" y="3887600"/>
              <a:ext cx="401444" cy="55198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9" name="Rectangle 8"/>
            <p:cNvSpPr/>
            <p:nvPr/>
          </p:nvSpPr>
          <p:spPr>
            <a:xfrm>
              <a:off x="1932134" y="4590422"/>
              <a:ext cx="479503" cy="388889"/>
            </a:xfrm>
            <a:prstGeom prst="rect">
              <a:avLst/>
            </a:prstGeom>
            <a:solidFill>
              <a:srgbClr val="FFC000">
                <a:alpha val="2117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10" name="Rectangle 9"/>
            <p:cNvSpPr/>
            <p:nvPr/>
          </p:nvSpPr>
          <p:spPr>
            <a:xfrm>
              <a:off x="1452632" y="2893187"/>
              <a:ext cx="2617470" cy="779700"/>
            </a:xfrm>
            <a:prstGeom prst="rect">
              <a:avLst/>
            </a:prstGeom>
          </p:spPr>
          <p:txBody>
            <a:bodyPr wrap="none">
              <a:spAutoFit/>
            </a:bodyPr>
            <a:lstStyle/>
            <a:p>
              <a:r>
                <a:rPr lang="en-US" sz="1600" i="1" dirty="0"/>
                <a:t>Torsion is coupled</a:t>
              </a:r>
              <a:br>
                <a:rPr lang="en-US" sz="1600" i="1" dirty="0"/>
              </a:br>
              <a:r>
                <a:rPr lang="en-US" sz="1600" i="1" dirty="0"/>
                <a:t>to </a:t>
              </a:r>
              <a:r>
                <a:rPr lang="en-US" sz="1600" i="1" dirty="0" err="1"/>
                <a:t>nonbonded</a:t>
              </a:r>
              <a:r>
                <a:rPr lang="en-US" sz="1600" i="1" dirty="0"/>
                <a:t> energy</a:t>
              </a:r>
            </a:p>
          </p:txBody>
        </p:sp>
        <p:sp>
          <p:nvSpPr>
            <p:cNvPr id="11" name="Rectangle 10"/>
            <p:cNvSpPr/>
            <p:nvPr/>
          </p:nvSpPr>
          <p:spPr>
            <a:xfrm>
              <a:off x="3543239" y="6469261"/>
              <a:ext cx="4709070" cy="492443"/>
            </a:xfrm>
            <a:prstGeom prst="rect">
              <a:avLst/>
            </a:prstGeom>
          </p:spPr>
          <p:txBody>
            <a:bodyPr wrap="none">
              <a:spAutoFit/>
            </a:bodyPr>
            <a:lstStyle/>
            <a:p>
              <a:r>
                <a:rPr lang="en-US" i="1" dirty="0"/>
                <a:t>Picking for bond angle is decoupled.</a:t>
              </a:r>
              <a:endParaRPr lang="en-US" dirty="0"/>
            </a:p>
          </p:txBody>
        </p:sp>
        <p:sp>
          <p:nvSpPr>
            <p:cNvPr id="12" name="Up Arrow 11"/>
            <p:cNvSpPr/>
            <p:nvPr/>
          </p:nvSpPr>
          <p:spPr>
            <a:xfrm>
              <a:off x="4538872" y="5570404"/>
              <a:ext cx="330281" cy="9045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Down Arrow 13"/>
            <p:cNvSpPr/>
            <p:nvPr/>
          </p:nvSpPr>
          <p:spPr>
            <a:xfrm>
              <a:off x="1006583" y="2352907"/>
              <a:ext cx="356839" cy="20866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3"/>
            </a:p>
          </p:txBody>
        </p:sp>
        <p:sp>
          <p:nvSpPr>
            <p:cNvPr id="15" name="Rectangle 14"/>
            <p:cNvSpPr/>
            <p:nvPr/>
          </p:nvSpPr>
          <p:spPr>
            <a:xfrm>
              <a:off x="502332" y="1267122"/>
              <a:ext cx="3577305" cy="1107996"/>
            </a:xfrm>
            <a:prstGeom prst="rect">
              <a:avLst/>
            </a:prstGeom>
          </p:spPr>
          <p:txBody>
            <a:bodyPr wrap="none">
              <a:spAutoFit/>
            </a:bodyPr>
            <a:lstStyle/>
            <a:p>
              <a:r>
                <a:rPr lang="en-US" sz="1600" i="1" dirty="0"/>
                <a:t># of growth steps</a:t>
              </a:r>
            </a:p>
            <a:p>
              <a:r>
                <a:rPr lang="en-US" sz="1600" i="1" dirty="0"/>
                <a:t>where each step regrows all </a:t>
              </a:r>
              <a:br>
                <a:rPr lang="en-US" sz="1600" i="1" dirty="0"/>
              </a:br>
              <a:r>
                <a:rPr lang="en-US" sz="1600" i="1" dirty="0"/>
                <a:t>segments from a branch point</a:t>
              </a:r>
              <a:endParaRPr lang="en-US" sz="1600" dirty="0"/>
            </a:p>
          </p:txBody>
        </p:sp>
      </p:grpSp>
      <p:grpSp>
        <p:nvGrpSpPr>
          <p:cNvPr id="3" name="Group 2"/>
          <p:cNvGrpSpPr/>
          <p:nvPr/>
        </p:nvGrpSpPr>
        <p:grpSpPr>
          <a:xfrm>
            <a:off x="4613957" y="1100351"/>
            <a:ext cx="5872826" cy="2579574"/>
            <a:chOff x="5293298" y="1660751"/>
            <a:chExt cx="7830435" cy="3439429"/>
          </a:xfrm>
        </p:grpSpPr>
        <mc:AlternateContent xmlns:mc="http://schemas.openxmlformats.org/markup-compatibility/2006" xmlns:a14="http://schemas.microsoft.com/office/drawing/2010/main">
          <mc:Choice Requires="a14">
            <p:sp>
              <p:nvSpPr>
                <p:cNvPr id="13" name="TextBox 12"/>
                <p:cNvSpPr txBox="1"/>
                <p:nvPr/>
              </p:nvSpPr>
              <p:spPr>
                <a:xfrm>
                  <a:off x="5293298" y="2352907"/>
                  <a:ext cx="7830435" cy="958981"/>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a:t>
                  </a:r>
                  <a14:m>
                    <m:oMath xmlns:m="http://schemas.openxmlformats.org/officeDocument/2006/math">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𝑔𝑟𝑜𝑤</m:t>
                                  </m:r>
                                </m:sub>
                              </m:sSub>
                              <m:d>
                                <m:dPr>
                                  <m:ctrlPr>
                                    <a:rPr lang="en-US" i="1">
                                      <a:latin typeface="Cambria Math" panose="02040503050406030204" pitchFamily="18" charset="0"/>
                                    </a:rPr>
                                  </m:ctrlPr>
                                </m:dPr>
                                <m:e>
                                  <m:r>
                                    <a:rPr lang="en-US" i="1">
                                      <a:latin typeface="Cambria Math" panose="02040503050406030204" pitchFamily="18" charset="0"/>
                                    </a:rPr>
                                    <m:t>𝑛</m:t>
                                  </m:r>
                                </m:e>
                              </m:d>
                            </m:sup>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𝑏𝑒𝑛𝑑</m:t>
                                              </m:r>
                                            </m:sub>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𝑖</m:t>
                                              </m:r>
                                            </m:e>
                                          </m:d>
                                        </m:sup>
                                      </m:sSup>
                                    </m:num>
                                    <m:den>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𝑏𝑒𝑛𝑑</m:t>
                                          </m:r>
                                        </m:sub>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𝑛</m:t>
                                          </m:r>
                                        </m:e>
                                      </m:d>
                                    </m:den>
                                  </m:f>
                                </m:e>
                              </m:d>
                            </m:e>
                          </m:nary>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𝑠𝑡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𝑔𝑟𝑜𝑤</m:t>
                                  </m:r>
                                </m:sub>
                              </m:sSub>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−1</m:t>
                              </m:r>
                            </m:sup>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𝑏𝑒𝑛𝑑</m:t>
                                              </m:r>
                                            </m:sub>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𝑖</m:t>
                                              </m:r>
                                            </m:e>
                                          </m:d>
                                        </m:sup>
                                      </m:sSup>
                                    </m:num>
                                    <m:den>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𝑏𝑒𝑛𝑑</m:t>
                                          </m:r>
                                        </m:sub>
                                        <m: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𝑛</m:t>
                                          </m:r>
                                        </m:e>
                                      </m:d>
                                    </m:den>
                                  </m:f>
                                </m:e>
                              </m:d>
                            </m:e>
                          </m:nary>
                        </m:e>
                      </m:d>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293298" y="2352907"/>
                  <a:ext cx="7830435" cy="958981"/>
                </a:xfrm>
                <a:prstGeom prst="rect">
                  <a:avLst/>
                </a:prstGeom>
                <a:blipFill rotWithShape="0">
                  <a:blip r:embed="rId3"/>
                  <a:stretch>
                    <a:fillRect/>
                  </a:stretch>
                </a:blipFill>
              </p:spPr>
              <p:txBody>
                <a:bodyPr/>
                <a:lstStyle/>
                <a:p>
                  <a:r>
                    <a:rPr lang="en-US">
                      <a:noFill/>
                    </a:rPr>
                    <a:t> </a:t>
                  </a:r>
                </a:p>
              </p:txBody>
            </p:sp>
          </mc:Fallback>
        </mc:AlternateContent>
        <p:sp>
          <p:nvSpPr>
            <p:cNvPr id="16" name="Up Arrow 15"/>
            <p:cNvSpPr/>
            <p:nvPr/>
          </p:nvSpPr>
          <p:spPr>
            <a:xfrm>
              <a:off x="10152829" y="3211318"/>
              <a:ext cx="412595" cy="418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Up Arrow 16"/>
            <p:cNvSpPr/>
            <p:nvPr/>
          </p:nvSpPr>
          <p:spPr>
            <a:xfrm>
              <a:off x="7027009" y="3182324"/>
              <a:ext cx="416851" cy="108289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13"/>
            </a:p>
          </p:txBody>
        </p:sp>
        <p:sp>
          <p:nvSpPr>
            <p:cNvPr id="18" name="Rectangle 17"/>
            <p:cNvSpPr/>
            <p:nvPr/>
          </p:nvSpPr>
          <p:spPr>
            <a:xfrm>
              <a:off x="5402907" y="1660751"/>
              <a:ext cx="6457499" cy="492442"/>
            </a:xfrm>
            <a:prstGeom prst="rect">
              <a:avLst/>
            </a:prstGeom>
          </p:spPr>
          <p:txBody>
            <a:bodyPr wrap="square">
              <a:spAutoFit/>
            </a:bodyPr>
            <a:lstStyle/>
            <a:p>
              <a:r>
                <a:rPr lang="en-US" i="1" dirty="0"/>
                <a:t>For n sites grown off a branch point </a:t>
              </a:r>
              <a:r>
                <a:rPr lang="en-US" i="1" dirty="0" err="1"/>
                <a:t>n</a:t>
              </a:r>
              <a:r>
                <a:rPr lang="en-US" i="1" baseline="-25000" dirty="0" err="1"/>
                <a:t>grow</a:t>
              </a:r>
              <a:r>
                <a:rPr lang="en-US" i="1" dirty="0"/>
                <a:t>(n)=n-1</a:t>
              </a:r>
              <a:endParaRPr lang="en-US" dirty="0"/>
            </a:p>
          </p:txBody>
        </p:sp>
        <p:sp>
          <p:nvSpPr>
            <p:cNvPr id="19" name="Down Arrow 18"/>
            <p:cNvSpPr/>
            <p:nvPr/>
          </p:nvSpPr>
          <p:spPr>
            <a:xfrm>
              <a:off x="6378498" y="2070198"/>
              <a:ext cx="234175" cy="35047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13"/>
            </a:p>
          </p:txBody>
        </p:sp>
        <p:sp>
          <p:nvSpPr>
            <p:cNvPr id="20" name="Rectangle 19"/>
            <p:cNvSpPr/>
            <p:nvPr/>
          </p:nvSpPr>
          <p:spPr>
            <a:xfrm>
              <a:off x="5318211" y="4320481"/>
              <a:ext cx="5283636" cy="779699"/>
            </a:xfrm>
            <a:prstGeom prst="rect">
              <a:avLst/>
            </a:prstGeom>
          </p:spPr>
          <p:txBody>
            <a:bodyPr wrap="square">
              <a:spAutoFit/>
            </a:bodyPr>
            <a:lstStyle/>
            <a:p>
              <a:r>
                <a:rPr lang="en-US" sz="1600" i="1" dirty="0"/>
                <a:t>These angles ([a]) are fully independent from a spatial perspective</a:t>
              </a:r>
            </a:p>
          </p:txBody>
        </p:sp>
        <p:sp>
          <p:nvSpPr>
            <p:cNvPr id="21" name="Rectangle 20"/>
            <p:cNvSpPr/>
            <p:nvPr/>
          </p:nvSpPr>
          <p:spPr>
            <a:xfrm>
              <a:off x="8968926" y="3629318"/>
              <a:ext cx="4078143" cy="779700"/>
            </a:xfrm>
            <a:prstGeom prst="rect">
              <a:avLst/>
            </a:prstGeom>
          </p:spPr>
          <p:txBody>
            <a:bodyPr wrap="square">
              <a:spAutoFit/>
            </a:bodyPr>
            <a:lstStyle/>
            <a:p>
              <a:r>
                <a:rPr lang="en-US" sz="1600" i="1" dirty="0"/>
                <a:t>These angles ([b]) are spatially</a:t>
              </a:r>
              <a:br>
                <a:rPr lang="en-US" sz="1600" i="1" dirty="0"/>
              </a:br>
              <a:r>
                <a:rPr lang="en-US" sz="1600" i="1" dirty="0"/>
                <a:t>dependent on the picks from [a].</a:t>
              </a:r>
            </a:p>
          </p:txBody>
        </p:sp>
      </p:grpSp>
      <p:grpSp>
        <p:nvGrpSpPr>
          <p:cNvPr id="25" name="Group 24"/>
          <p:cNvGrpSpPr/>
          <p:nvPr/>
        </p:nvGrpSpPr>
        <p:grpSpPr>
          <a:xfrm rot="12179481">
            <a:off x="8385869" y="4566707"/>
            <a:ext cx="352424" cy="652463"/>
            <a:chOff x="0" y="0"/>
            <a:chExt cx="470008" cy="869950"/>
          </a:xfrm>
        </p:grpSpPr>
        <p:sp>
          <p:nvSpPr>
            <p:cNvPr id="37" name="Round Same Side Corner Rectangle 36"/>
            <p:cNvSpPr/>
            <p:nvPr/>
          </p:nvSpPr>
          <p:spPr>
            <a:xfrm rot="2203983">
              <a:off x="349250" y="0"/>
              <a:ext cx="120758" cy="712549"/>
            </a:xfrm>
            <a:prstGeom prst="round2SameRect">
              <a:avLst>
                <a:gd name="adj1" fmla="val 50000"/>
                <a:gd name="adj2" fmla="val 0"/>
              </a:avLst>
            </a:prstGeom>
            <a:solidFill>
              <a:schemeClr val="bg1">
                <a:lumMod val="65000"/>
              </a:schemeClr>
            </a:solidFill>
            <a:ln>
              <a:solidFill>
                <a:schemeClr val="accent3">
                  <a:shade val="50000"/>
                  <a:alpha val="3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8" name="Oval 37"/>
            <p:cNvSpPr/>
            <p:nvPr/>
          </p:nvSpPr>
          <p:spPr>
            <a:xfrm>
              <a:off x="0" y="495300"/>
              <a:ext cx="361950" cy="3746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9" name="Oval 38"/>
            <p:cNvSpPr/>
            <p:nvPr/>
          </p:nvSpPr>
          <p:spPr>
            <a:xfrm>
              <a:off x="37837" y="688216"/>
              <a:ext cx="114300" cy="114300"/>
            </a:xfrm>
            <a:prstGeom prst="ellipse">
              <a:avLst/>
            </a:prstGeom>
            <a:solidFill>
              <a:schemeClr val="bg1"/>
            </a:solidFill>
            <a:ln>
              <a:solidFill>
                <a:schemeClr val="bg1">
                  <a:lumMod val="65000"/>
                  <a:alpha val="48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grpSp>
      <p:sp>
        <p:nvSpPr>
          <p:cNvPr id="26" name="Oval 25"/>
          <p:cNvSpPr/>
          <p:nvPr/>
        </p:nvSpPr>
        <p:spPr>
          <a:xfrm>
            <a:off x="8590657" y="5185832"/>
            <a:ext cx="238125" cy="252413"/>
          </a:xfrm>
          <a:prstGeom prst="ellipse">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27" name="Round Same Side Corner Rectangle 26"/>
          <p:cNvSpPr/>
          <p:nvPr/>
        </p:nvSpPr>
        <p:spPr>
          <a:xfrm rot="6970930">
            <a:off x="8390631" y="4928656"/>
            <a:ext cx="69426" cy="479302"/>
          </a:xfrm>
          <a:prstGeom prst="round2SameRect">
            <a:avLst>
              <a:gd name="adj1" fmla="val 50000"/>
              <a:gd name="adj2" fmla="val 0"/>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28" name="Oval 27"/>
          <p:cNvSpPr/>
          <p:nvPr/>
        </p:nvSpPr>
        <p:spPr>
          <a:xfrm>
            <a:off x="8000106" y="4895318"/>
            <a:ext cx="271463" cy="2809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29" name="Oval 28"/>
          <p:cNvSpPr/>
          <p:nvPr/>
        </p:nvSpPr>
        <p:spPr>
          <a:xfrm>
            <a:off x="8157269" y="4942945"/>
            <a:ext cx="85725" cy="85725"/>
          </a:xfrm>
          <a:prstGeom prst="ellipse">
            <a:avLst/>
          </a:prstGeom>
          <a:solidFill>
            <a:schemeClr val="bg1"/>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0" name="Oval 29"/>
          <p:cNvSpPr/>
          <p:nvPr/>
        </p:nvSpPr>
        <p:spPr>
          <a:xfrm>
            <a:off x="8724005" y="5223931"/>
            <a:ext cx="71438" cy="71438"/>
          </a:xfrm>
          <a:prstGeom prst="ellipse">
            <a:avLst/>
          </a:prstGeom>
          <a:solidFill>
            <a:schemeClr val="bg1"/>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1" name="Round Same Side Corner Rectangle 30"/>
          <p:cNvSpPr/>
          <p:nvPr/>
        </p:nvSpPr>
        <p:spPr>
          <a:xfrm rot="9517899">
            <a:off x="7966769" y="4533370"/>
            <a:ext cx="84296" cy="455771"/>
          </a:xfrm>
          <a:prstGeom prst="round2SameRect">
            <a:avLst>
              <a:gd name="adj1" fmla="val 50000"/>
              <a:gd name="adj2" fmla="val 0"/>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2" name="Oval 31"/>
          <p:cNvSpPr/>
          <p:nvPr/>
        </p:nvSpPr>
        <p:spPr>
          <a:xfrm rot="7313916">
            <a:off x="7776269" y="4380968"/>
            <a:ext cx="271389" cy="280988"/>
          </a:xfrm>
          <a:prstGeom prst="ellipse">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3" name="Oval 32"/>
          <p:cNvSpPr/>
          <p:nvPr/>
        </p:nvSpPr>
        <p:spPr>
          <a:xfrm rot="7313916">
            <a:off x="7900093" y="4423832"/>
            <a:ext cx="85702" cy="85725"/>
          </a:xfrm>
          <a:prstGeom prst="ellipse">
            <a:avLst/>
          </a:prstGeom>
          <a:solidFill>
            <a:schemeClr val="bg1"/>
          </a:solidFill>
          <a:ln>
            <a:solidFill>
              <a:schemeClr val="bg1">
                <a:lumMod val="65000"/>
                <a:alpha val="48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34" name="Text Box 2"/>
          <p:cNvSpPr txBox="1">
            <a:spLocks noChangeArrowheads="1"/>
          </p:cNvSpPr>
          <p:nvPr/>
        </p:nvSpPr>
        <p:spPr bwMode="auto">
          <a:xfrm>
            <a:off x="7554260" y="4245739"/>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i</a:t>
            </a:r>
            <a:r>
              <a:rPr lang="en-US" sz="1013" i="1" baseline="-25000"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1</a:t>
            </a:r>
            <a:endParaRPr lang="en-US" sz="825" dirty="0">
              <a:solidFill>
                <a:schemeClr val="accent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2"/>
          <p:cNvSpPr txBox="1">
            <a:spLocks noChangeArrowheads="1"/>
          </p:cNvSpPr>
          <p:nvPr/>
        </p:nvSpPr>
        <p:spPr bwMode="auto">
          <a:xfrm>
            <a:off x="8525875" y="4361502"/>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latin typeface="Calibri" panose="020F0502020204030204" pitchFamily="34" charset="0"/>
                <a:ea typeface="Calibri" panose="020F0502020204030204" pitchFamily="34" charset="0"/>
                <a:cs typeface="Times New Roman" panose="02020603050405020304" pitchFamily="18" charset="0"/>
              </a:rPr>
              <a:t>p</a:t>
            </a: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2"/>
          <p:cNvSpPr txBox="1">
            <a:spLocks noChangeArrowheads="1"/>
          </p:cNvSpPr>
          <p:nvPr/>
        </p:nvSpPr>
        <p:spPr bwMode="auto">
          <a:xfrm>
            <a:off x="7550773" y="4672935"/>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b</a:t>
            </a:r>
            <a:r>
              <a:rPr lang="en-US" i="1" baseline="-25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1</a:t>
            </a:r>
            <a:endParaRPr lang="en-US" sz="825"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1" name="Round Same Side Corner Rectangle 40"/>
          <p:cNvSpPr/>
          <p:nvPr/>
        </p:nvSpPr>
        <p:spPr>
          <a:xfrm rot="4433628">
            <a:off x="7828360" y="4948247"/>
            <a:ext cx="72836" cy="362605"/>
          </a:xfrm>
          <a:prstGeom prst="round2SameRect">
            <a:avLst>
              <a:gd name="adj1" fmla="val 50000"/>
              <a:gd name="adj2" fmla="val 0"/>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42" name="Oval 41"/>
          <p:cNvSpPr/>
          <p:nvPr/>
        </p:nvSpPr>
        <p:spPr>
          <a:xfrm>
            <a:off x="7488391" y="5098458"/>
            <a:ext cx="271240" cy="280872"/>
          </a:xfrm>
          <a:prstGeom prst="ellipse">
            <a:avLst/>
          </a:prstGeom>
          <a:solidFill>
            <a:schemeClr val="accent2">
              <a:alpha val="25098"/>
            </a:schemeClr>
          </a:solidFill>
          <a:ln>
            <a:solidFill>
              <a:schemeClr val="accent2">
                <a:lumMod val="50000"/>
                <a:alpha val="58039"/>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43" name="Oval 42"/>
          <p:cNvSpPr/>
          <p:nvPr/>
        </p:nvSpPr>
        <p:spPr>
          <a:xfrm>
            <a:off x="7625439" y="5156464"/>
            <a:ext cx="85655" cy="85690"/>
          </a:xfrm>
          <a:prstGeom prst="ellipse">
            <a:avLst/>
          </a:prstGeom>
          <a:solidFill>
            <a:schemeClr val="bg1"/>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45" name="Oval 44"/>
          <p:cNvSpPr/>
          <p:nvPr/>
        </p:nvSpPr>
        <p:spPr>
          <a:xfrm rot="12179481">
            <a:off x="9163589" y="4772375"/>
            <a:ext cx="271400" cy="2809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46" name="Oval 45"/>
          <p:cNvSpPr/>
          <p:nvPr/>
        </p:nvSpPr>
        <p:spPr>
          <a:xfrm rot="12179481">
            <a:off x="9334172" y="4851874"/>
            <a:ext cx="85705" cy="85725"/>
          </a:xfrm>
          <a:prstGeom prst="ellipse">
            <a:avLst/>
          </a:prstGeom>
          <a:solidFill>
            <a:schemeClr val="bg1"/>
          </a:solidFill>
          <a:ln>
            <a:solidFill>
              <a:schemeClr val="bg1">
                <a:lumMod val="65000"/>
                <a:alpha val="48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013"/>
          </a:p>
        </p:txBody>
      </p:sp>
      <p:sp>
        <p:nvSpPr>
          <p:cNvPr id="52" name="Text Box 2"/>
          <p:cNvSpPr txBox="1">
            <a:spLocks noChangeArrowheads="1"/>
          </p:cNvSpPr>
          <p:nvPr/>
        </p:nvSpPr>
        <p:spPr bwMode="auto">
          <a:xfrm>
            <a:off x="8097249" y="4655405"/>
            <a:ext cx="385763" cy="280446"/>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latin typeface="Calibri" panose="020F0502020204030204" pitchFamily="34" charset="0"/>
                <a:ea typeface="Calibri" panose="020F0502020204030204" pitchFamily="34" charset="0"/>
                <a:cs typeface="Times New Roman" panose="02020603050405020304" pitchFamily="18" charset="0"/>
              </a:rPr>
              <a:t>f</a:t>
            </a: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Arc 3"/>
          <p:cNvSpPr/>
          <p:nvPr/>
        </p:nvSpPr>
        <p:spPr>
          <a:xfrm>
            <a:off x="7842946" y="4747218"/>
            <a:ext cx="565101" cy="545573"/>
          </a:xfrm>
          <a:prstGeom prst="arc">
            <a:avLst>
              <a:gd name="adj1" fmla="val 10167608"/>
              <a:gd name="adj2" fmla="val 1428781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3" name="Arc 52"/>
          <p:cNvSpPr/>
          <p:nvPr/>
        </p:nvSpPr>
        <p:spPr>
          <a:xfrm>
            <a:off x="7853899" y="4667424"/>
            <a:ext cx="595340" cy="625757"/>
          </a:xfrm>
          <a:prstGeom prst="arc">
            <a:avLst>
              <a:gd name="adj1" fmla="val 14943641"/>
              <a:gd name="adj2" fmla="val 1876744"/>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4" name="Arc 53"/>
          <p:cNvSpPr/>
          <p:nvPr/>
        </p:nvSpPr>
        <p:spPr>
          <a:xfrm>
            <a:off x="7791912" y="4818761"/>
            <a:ext cx="687371" cy="621575"/>
          </a:xfrm>
          <a:prstGeom prst="arc">
            <a:avLst>
              <a:gd name="adj1" fmla="val 742323"/>
              <a:gd name="adj2" fmla="val 10246281"/>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5" name="Text Box 2"/>
          <p:cNvSpPr txBox="1">
            <a:spLocks noChangeArrowheads="1"/>
          </p:cNvSpPr>
          <p:nvPr/>
        </p:nvSpPr>
        <p:spPr bwMode="auto">
          <a:xfrm>
            <a:off x="7984167" y="4122339"/>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a:t>
            </a:r>
            <a:r>
              <a:rPr lang="en-US" i="1"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1</a:t>
            </a:r>
            <a:endParaRPr lang="en-US" sz="825"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
          <p:cNvSpPr txBox="1">
            <a:spLocks noChangeArrowheads="1"/>
          </p:cNvSpPr>
          <p:nvPr/>
        </p:nvSpPr>
        <p:spPr bwMode="auto">
          <a:xfrm>
            <a:off x="7909362" y="5400645"/>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a:t>
            </a:r>
            <a:r>
              <a:rPr lang="en-US" i="1"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2</a:t>
            </a:r>
            <a:endParaRPr lang="en-US" sz="825"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
          <p:cNvSpPr txBox="1">
            <a:spLocks noChangeArrowheads="1"/>
          </p:cNvSpPr>
          <p:nvPr/>
        </p:nvSpPr>
        <p:spPr bwMode="auto">
          <a:xfrm>
            <a:off x="7250929" y="4966714"/>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i</a:t>
            </a:r>
            <a:r>
              <a:rPr lang="en-US" sz="1013" i="1" baseline="-25000"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2</a:t>
            </a:r>
            <a:endParaRPr lang="en-US" sz="825" dirty="0">
              <a:solidFill>
                <a:schemeClr val="accent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
          <p:cNvSpPr txBox="1">
            <a:spLocks noChangeArrowheads="1"/>
          </p:cNvSpPr>
          <p:nvPr/>
        </p:nvSpPr>
        <p:spPr bwMode="auto">
          <a:xfrm>
            <a:off x="8805847" y="5326990"/>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i</a:t>
            </a:r>
            <a:r>
              <a:rPr lang="en-US" sz="1013" i="1" baseline="-25000"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3</a:t>
            </a:r>
            <a:endParaRPr lang="en-US" sz="825" dirty="0">
              <a:solidFill>
                <a:schemeClr val="accent2"/>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62" name="Straight Connector 61"/>
          <p:cNvCxnSpPr>
            <a:stCxn id="53" idx="0"/>
          </p:cNvCxnSpPr>
          <p:nvPr/>
        </p:nvCxnSpPr>
        <p:spPr>
          <a:xfrm flipV="1">
            <a:off x="8040493" y="4368851"/>
            <a:ext cx="61750" cy="32117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 Box 2"/>
          <p:cNvSpPr txBox="1">
            <a:spLocks noChangeArrowheads="1"/>
          </p:cNvSpPr>
          <p:nvPr/>
        </p:nvSpPr>
        <p:spPr bwMode="auto">
          <a:xfrm>
            <a:off x="8295125" y="4237009"/>
            <a:ext cx="385763" cy="323850"/>
          </a:xfrm>
          <a:prstGeom prst="rect">
            <a:avLst/>
          </a:prstGeom>
          <a:noFill/>
          <a:ln w="9525">
            <a:noFill/>
            <a:miter lim="800000"/>
            <a:headEnd/>
            <a:tailEnd/>
          </a:ln>
        </p:spPr>
        <p:txBody>
          <a:bodyPr rot="0" vert="horz" wrap="square" lIns="68580" tIns="34290" rIns="68580" bIns="34290" anchor="t" anchorCtr="0">
            <a:noAutofit/>
          </a:bodyPr>
          <a:lstStyle/>
          <a:p>
            <a:pPr>
              <a:lnSpc>
                <a:spcPct val="107000"/>
              </a:lnSpc>
              <a:spcAft>
                <a:spcPts val="600"/>
              </a:spcAft>
            </a:pPr>
            <a:r>
              <a:rPr lang="en-US" sz="1013" i="1"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rPr>
              <a:t>t</a:t>
            </a:r>
            <a:endParaRPr lang="en-US" sz="825"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58" name="Straight Connector 57"/>
          <p:cNvCxnSpPr/>
          <p:nvPr/>
        </p:nvCxnSpPr>
        <p:spPr>
          <a:xfrm>
            <a:off x="681134" y="1046156"/>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4290" y="6382726"/>
            <a:ext cx="5472588" cy="369332"/>
          </a:xfrm>
          <a:prstGeom prst="rect">
            <a:avLst/>
          </a:prstGeom>
          <a:noFill/>
        </p:spPr>
        <p:txBody>
          <a:bodyPr wrap="none" rtlCol="0">
            <a:spAutoFit/>
          </a:bodyPr>
          <a:lstStyle/>
          <a:p>
            <a:r>
              <a:rPr lang="en-US" dirty="0" smtClean="0"/>
              <a:t>Martin and </a:t>
            </a:r>
            <a:r>
              <a:rPr lang="en-US" dirty="0" err="1" smtClean="0"/>
              <a:t>Siepmann</a:t>
            </a:r>
            <a:r>
              <a:rPr lang="en-US" dirty="0" smtClean="0"/>
              <a:t>, J. Phys. </a:t>
            </a:r>
            <a:r>
              <a:rPr lang="en-US" dirty="0" err="1" smtClean="0"/>
              <a:t>Chem</a:t>
            </a:r>
            <a:r>
              <a:rPr lang="en-US" dirty="0" smtClean="0"/>
              <a:t> B, 103, 4508 (1999)</a:t>
            </a:r>
            <a:endParaRPr lang="en-US" dirty="0"/>
          </a:p>
        </p:txBody>
      </p:sp>
    </p:spTree>
    <p:extLst>
      <p:ext uri="{BB962C8B-B14F-4D97-AF65-F5344CB8AC3E}">
        <p14:creationId xmlns:p14="http://schemas.microsoft.com/office/powerpoint/2010/main" val="1034655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GOMC</a:t>
            </a:r>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16590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8B41EF-854B-4C4D-9A62-FD5E2DF82065}"/>
              </a:ext>
            </a:extLst>
          </p:cNvPr>
          <p:cNvSpPr/>
          <p:nvPr/>
        </p:nvSpPr>
        <p:spPr>
          <a:xfrm>
            <a:off x="4757835" y="342615"/>
            <a:ext cx="2889504"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6CC21E-BFEF-C643-B202-4F8CF948D28F}"/>
              </a:ext>
            </a:extLst>
          </p:cNvPr>
          <p:cNvSpPr/>
          <p:nvPr/>
        </p:nvSpPr>
        <p:spPr>
          <a:xfrm>
            <a:off x="7647339" y="342615"/>
            <a:ext cx="2889504"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917EC6-EE74-184E-8E79-55402F62285B}"/>
              </a:ext>
            </a:extLst>
          </p:cNvPr>
          <p:cNvSpPr/>
          <p:nvPr/>
        </p:nvSpPr>
        <p:spPr>
          <a:xfrm>
            <a:off x="1868333" y="3438742"/>
            <a:ext cx="2889503"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1BFF9E2-3B21-0F49-8277-A00721A239EB}"/>
              </a:ext>
            </a:extLst>
          </p:cNvPr>
          <p:cNvSpPr/>
          <p:nvPr/>
        </p:nvSpPr>
        <p:spPr>
          <a:xfrm>
            <a:off x="7647339" y="3438742"/>
            <a:ext cx="2889504"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68C956-DCEF-E04C-B348-DC83652E7CF2}"/>
              </a:ext>
            </a:extLst>
          </p:cNvPr>
          <p:cNvSpPr/>
          <p:nvPr/>
        </p:nvSpPr>
        <p:spPr>
          <a:xfrm>
            <a:off x="1868331" y="342615"/>
            <a:ext cx="2889504"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EE666786-D054-E842-986A-763FD67C8B4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31"/>
          <a:stretch/>
        </p:blipFill>
        <p:spPr bwMode="auto">
          <a:xfrm>
            <a:off x="2021311" y="1176802"/>
            <a:ext cx="2583544" cy="2194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BDC4A311-DC36-F848-ABF7-E8961CD3301F}"/>
              </a:ext>
            </a:extLst>
          </p:cNvPr>
          <p:cNvSpPr/>
          <p:nvPr/>
        </p:nvSpPr>
        <p:spPr>
          <a:xfrm>
            <a:off x="2021311" y="405904"/>
            <a:ext cx="2583544" cy="59037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a:solidFill>
                    <a:sysClr val="windowText" lastClr="000000"/>
                  </a:solidFill>
                </a:ln>
                <a:solidFill>
                  <a:schemeClr val="tx1">
                    <a:lumMod val="75000"/>
                    <a:lumOff val="25000"/>
                  </a:schemeClr>
                </a:solidFill>
              </a:rPr>
              <a:t>NVT, NPT,</a:t>
            </a:r>
          </a:p>
          <a:p>
            <a:pPr algn="ctr"/>
            <a:r>
              <a:rPr lang="en-US" sz="1800" dirty="0">
                <a:ln>
                  <a:solidFill>
                    <a:sysClr val="windowText" lastClr="000000"/>
                  </a:solidFill>
                </a:ln>
                <a:solidFill>
                  <a:schemeClr val="tx1">
                    <a:lumMod val="75000"/>
                    <a:lumOff val="25000"/>
                  </a:schemeClr>
                </a:solidFill>
              </a:rPr>
              <a:t>GCMC, and GEMC</a:t>
            </a:r>
            <a:endParaRPr lang="en-US" sz="1800" dirty="0">
              <a:ln>
                <a:solidFill>
                  <a:schemeClr val="tx1"/>
                </a:solidFill>
              </a:ln>
              <a:solidFill>
                <a:schemeClr val="tx1">
                  <a:lumMod val="75000"/>
                  <a:lumOff val="25000"/>
                </a:schemeClr>
              </a:solidFill>
            </a:endParaRPr>
          </a:p>
        </p:txBody>
      </p:sp>
      <p:sp>
        <p:nvSpPr>
          <p:cNvPr id="9" name="Rectangle 8">
            <a:extLst>
              <a:ext uri="{FF2B5EF4-FFF2-40B4-BE49-F238E27FC236}">
                <a16:creationId xmlns:a16="http://schemas.microsoft.com/office/drawing/2014/main" id="{D396B2A4-1687-4649-BEF7-1F4B956DC670}"/>
              </a:ext>
            </a:extLst>
          </p:cNvPr>
          <p:cNvSpPr/>
          <p:nvPr/>
        </p:nvSpPr>
        <p:spPr>
          <a:xfrm>
            <a:off x="4914961" y="493156"/>
            <a:ext cx="2583544" cy="42074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a:solidFill>
                    <a:sysClr val="windowText" lastClr="000000"/>
                  </a:solidFill>
                </a:ln>
                <a:solidFill>
                  <a:schemeClr val="tx1">
                    <a:lumMod val="75000"/>
                    <a:lumOff val="25000"/>
                  </a:schemeClr>
                </a:solidFill>
              </a:rPr>
              <a:t>Linear, Branched,</a:t>
            </a:r>
          </a:p>
          <a:p>
            <a:pPr algn="ctr"/>
            <a:r>
              <a:rPr lang="en-US" sz="1800" dirty="0">
                <a:ln>
                  <a:solidFill>
                    <a:sysClr val="windowText" lastClr="000000"/>
                  </a:solidFill>
                </a:ln>
                <a:solidFill>
                  <a:schemeClr val="tx1">
                    <a:lumMod val="75000"/>
                    <a:lumOff val="25000"/>
                  </a:schemeClr>
                </a:solidFill>
              </a:rPr>
              <a:t>Polar</a:t>
            </a:r>
            <a:endParaRPr lang="en-US" sz="1800" dirty="0">
              <a:ln>
                <a:solidFill>
                  <a:schemeClr val="tx1"/>
                </a:solidFill>
              </a:ln>
              <a:solidFill>
                <a:schemeClr val="tx1">
                  <a:lumMod val="75000"/>
                  <a:lumOff val="25000"/>
                </a:schemeClr>
              </a:solidFill>
            </a:endParaRPr>
          </a:p>
        </p:txBody>
      </p:sp>
      <p:sp>
        <p:nvSpPr>
          <p:cNvPr id="10" name="Rectangle 9">
            <a:extLst>
              <a:ext uri="{FF2B5EF4-FFF2-40B4-BE49-F238E27FC236}">
                <a16:creationId xmlns:a16="http://schemas.microsoft.com/office/drawing/2014/main" id="{A61F19C4-0919-E945-8834-502E451368C1}"/>
              </a:ext>
            </a:extLst>
          </p:cNvPr>
          <p:cNvSpPr>
            <a:spLocks/>
          </p:cNvSpPr>
          <p:nvPr/>
        </p:nvSpPr>
        <p:spPr>
          <a:xfrm>
            <a:off x="8118907" y="4124661"/>
            <a:ext cx="2011680" cy="365760"/>
          </a:xfrm>
          <a:prstGeom prst="rect">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n>
                  <a:solidFill>
                    <a:sysClr val="windowText" lastClr="000000"/>
                  </a:solidFill>
                </a:ln>
                <a:solidFill>
                  <a:schemeClr val="tx1"/>
                </a:solidFill>
              </a:rPr>
              <a:t>CPU</a:t>
            </a:r>
            <a:endParaRPr lang="en-US" sz="1800" dirty="0">
              <a:ln>
                <a:solidFill>
                  <a:schemeClr val="tx1"/>
                </a:solidFill>
              </a:ln>
              <a:solidFill>
                <a:schemeClr val="tx1"/>
              </a:solidFill>
            </a:endParaRPr>
          </a:p>
        </p:txBody>
      </p:sp>
      <p:sp>
        <p:nvSpPr>
          <p:cNvPr id="11" name="Rectangle 10">
            <a:extLst>
              <a:ext uri="{FF2B5EF4-FFF2-40B4-BE49-F238E27FC236}">
                <a16:creationId xmlns:a16="http://schemas.microsoft.com/office/drawing/2014/main" id="{2AD3EAF5-5458-1144-B5F3-DB30F500E691}"/>
              </a:ext>
            </a:extLst>
          </p:cNvPr>
          <p:cNvSpPr>
            <a:spLocks/>
          </p:cNvSpPr>
          <p:nvPr/>
        </p:nvSpPr>
        <p:spPr>
          <a:xfrm>
            <a:off x="8132692" y="4615663"/>
            <a:ext cx="2011680" cy="365760"/>
          </a:xfrm>
          <a:prstGeom prst="rect">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err="1">
                <a:ln>
                  <a:solidFill>
                    <a:sysClr val="windowText" lastClr="000000"/>
                  </a:solidFill>
                </a:ln>
                <a:solidFill>
                  <a:schemeClr val="tx1"/>
                </a:solidFill>
              </a:rPr>
              <a:t>OpenMP</a:t>
            </a:r>
            <a:endParaRPr lang="en-US" sz="1800" dirty="0">
              <a:ln>
                <a:solidFill>
                  <a:schemeClr val="tx1"/>
                </a:solidFill>
              </a:ln>
              <a:solidFill>
                <a:schemeClr val="tx1"/>
              </a:solidFill>
            </a:endParaRPr>
          </a:p>
        </p:txBody>
      </p:sp>
      <p:sp>
        <p:nvSpPr>
          <p:cNvPr id="12" name="Rectangle 11">
            <a:extLst>
              <a:ext uri="{FF2B5EF4-FFF2-40B4-BE49-F238E27FC236}">
                <a16:creationId xmlns:a16="http://schemas.microsoft.com/office/drawing/2014/main" id="{A268CAA9-7AAC-554F-9F80-D7B617D23704}"/>
              </a:ext>
            </a:extLst>
          </p:cNvPr>
          <p:cNvSpPr>
            <a:spLocks/>
          </p:cNvSpPr>
          <p:nvPr/>
        </p:nvSpPr>
        <p:spPr>
          <a:xfrm>
            <a:off x="8132692" y="5110209"/>
            <a:ext cx="2011680" cy="365760"/>
          </a:xfrm>
          <a:prstGeom prst="rect">
            <a:avLst/>
          </a:prstGeom>
          <a:solidFill>
            <a:srgbClr val="FFC000"/>
          </a:solidFill>
          <a:ln w="19050">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n>
                  <a:solidFill>
                    <a:sysClr val="windowText" lastClr="000000"/>
                  </a:solidFill>
                </a:ln>
                <a:solidFill>
                  <a:schemeClr val="tx1"/>
                </a:solidFill>
              </a:rPr>
              <a:t>GPU</a:t>
            </a:r>
            <a:endParaRPr lang="en-US" sz="1800" dirty="0">
              <a:ln>
                <a:solidFill>
                  <a:schemeClr val="tx1"/>
                </a:solidFill>
              </a:ln>
              <a:solidFill>
                <a:schemeClr val="tx1"/>
              </a:solidFill>
            </a:endParaRPr>
          </a:p>
        </p:txBody>
      </p:sp>
      <p:sp>
        <p:nvSpPr>
          <p:cNvPr id="13" name="Rectangle 12">
            <a:extLst>
              <a:ext uri="{FF2B5EF4-FFF2-40B4-BE49-F238E27FC236}">
                <a16:creationId xmlns:a16="http://schemas.microsoft.com/office/drawing/2014/main" id="{B3DA6E7F-5E20-C845-A196-CF630CC0180B}"/>
              </a:ext>
            </a:extLst>
          </p:cNvPr>
          <p:cNvSpPr>
            <a:spLocks/>
          </p:cNvSpPr>
          <p:nvPr/>
        </p:nvSpPr>
        <p:spPr>
          <a:xfrm>
            <a:off x="8132692" y="5604755"/>
            <a:ext cx="2011680" cy="365760"/>
          </a:xfrm>
          <a:prstGeom prst="rect">
            <a:avLst/>
          </a:prstGeom>
          <a:solidFill>
            <a:schemeClr val="accent2">
              <a:lumMod val="60000"/>
              <a:lumOff val="40000"/>
            </a:schemeClr>
          </a:solid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err="1">
                <a:ln>
                  <a:solidFill>
                    <a:schemeClr val="tx1"/>
                  </a:solidFill>
                </a:ln>
                <a:solidFill>
                  <a:schemeClr val="tx1"/>
                </a:solidFill>
              </a:rPr>
              <a:t>OpenMP</a:t>
            </a:r>
            <a:r>
              <a:rPr lang="en-US" sz="1800" dirty="0">
                <a:ln>
                  <a:solidFill>
                    <a:schemeClr val="tx1"/>
                  </a:solidFill>
                </a:ln>
                <a:solidFill>
                  <a:schemeClr val="tx1"/>
                </a:solidFill>
              </a:rPr>
              <a:t> + GPU</a:t>
            </a:r>
          </a:p>
        </p:txBody>
      </p:sp>
      <p:sp>
        <p:nvSpPr>
          <p:cNvPr id="14" name="Rectangle 13">
            <a:extLst>
              <a:ext uri="{FF2B5EF4-FFF2-40B4-BE49-F238E27FC236}">
                <a16:creationId xmlns:a16="http://schemas.microsoft.com/office/drawing/2014/main" id="{9E24A9D3-F02C-4340-A052-9B8412C1ABDB}"/>
              </a:ext>
            </a:extLst>
          </p:cNvPr>
          <p:cNvSpPr/>
          <p:nvPr/>
        </p:nvSpPr>
        <p:spPr>
          <a:xfrm>
            <a:off x="4757837" y="3438742"/>
            <a:ext cx="2889503" cy="3096127"/>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3A3D1072-34C7-8744-91EF-8C338F354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772" b="367"/>
          <a:stretch/>
        </p:blipFill>
        <p:spPr bwMode="auto">
          <a:xfrm>
            <a:off x="4827989" y="4259018"/>
            <a:ext cx="2760116" cy="173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a:extLst>
              <a:ext uri="{FF2B5EF4-FFF2-40B4-BE49-F238E27FC236}">
                <a16:creationId xmlns:a16="http://schemas.microsoft.com/office/drawing/2014/main" id="{857589EC-6EDD-204C-B05C-398E322114AE}"/>
              </a:ext>
            </a:extLst>
          </p:cNvPr>
          <p:cNvGrpSpPr>
            <a:grpSpLocks noChangeAspect="1"/>
          </p:cNvGrpSpPr>
          <p:nvPr/>
        </p:nvGrpSpPr>
        <p:grpSpPr>
          <a:xfrm>
            <a:off x="4858828" y="1311439"/>
            <a:ext cx="2729279" cy="1828800"/>
            <a:chOff x="7455122" y="13050480"/>
            <a:chExt cx="5992907" cy="4015649"/>
          </a:xfrm>
        </p:grpSpPr>
        <p:pic>
          <p:nvPicPr>
            <p:cNvPr id="17" name="Picture 16">
              <a:extLst>
                <a:ext uri="{FF2B5EF4-FFF2-40B4-BE49-F238E27FC236}">
                  <a16:creationId xmlns:a16="http://schemas.microsoft.com/office/drawing/2014/main" id="{0E21C4B6-924B-704F-A270-98F82F9639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5122" y="14798096"/>
              <a:ext cx="3450969" cy="2268033"/>
            </a:xfrm>
            <a:prstGeom prst="rect">
              <a:avLst/>
            </a:prstGeom>
          </p:spPr>
        </p:pic>
        <p:pic>
          <p:nvPicPr>
            <p:cNvPr id="18" name="Picture 17">
              <a:extLst>
                <a:ext uri="{FF2B5EF4-FFF2-40B4-BE49-F238E27FC236}">
                  <a16:creationId xmlns:a16="http://schemas.microsoft.com/office/drawing/2014/main" id="{411822F7-B166-9D4B-AE17-BAA62AFC6A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7355" y="13207103"/>
              <a:ext cx="2104327" cy="982870"/>
            </a:xfrm>
            <a:prstGeom prst="rect">
              <a:avLst/>
            </a:prstGeom>
          </p:spPr>
        </p:pic>
        <p:pic>
          <p:nvPicPr>
            <p:cNvPr id="19" name="Picture 18">
              <a:extLst>
                <a:ext uri="{FF2B5EF4-FFF2-40B4-BE49-F238E27FC236}">
                  <a16:creationId xmlns:a16="http://schemas.microsoft.com/office/drawing/2014/main" id="{13981725-FBBB-584F-B4F8-22AA3C95E9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6020" y="14284226"/>
              <a:ext cx="1262374" cy="675252"/>
            </a:xfrm>
            <a:prstGeom prst="rect">
              <a:avLst/>
            </a:prstGeom>
          </p:spPr>
        </p:pic>
        <p:pic>
          <p:nvPicPr>
            <p:cNvPr id="20" name="Picture 19">
              <a:extLst>
                <a:ext uri="{FF2B5EF4-FFF2-40B4-BE49-F238E27FC236}">
                  <a16:creationId xmlns:a16="http://schemas.microsoft.com/office/drawing/2014/main" id="{2BED61EB-3BD5-5F44-82EC-1FBEC41522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0546123" y="14106039"/>
              <a:ext cx="3957465" cy="1846347"/>
            </a:xfrm>
            <a:prstGeom prst="rect">
              <a:avLst/>
            </a:prstGeom>
          </p:spPr>
        </p:pic>
      </p:grpSp>
      <p:sp>
        <p:nvSpPr>
          <p:cNvPr id="21" name="Rectangle 20">
            <a:extLst>
              <a:ext uri="{FF2B5EF4-FFF2-40B4-BE49-F238E27FC236}">
                <a16:creationId xmlns:a16="http://schemas.microsoft.com/office/drawing/2014/main" id="{2CB075DA-1EE9-4540-9F73-D78D8A06921D}"/>
              </a:ext>
            </a:extLst>
          </p:cNvPr>
          <p:cNvSpPr/>
          <p:nvPr/>
        </p:nvSpPr>
        <p:spPr>
          <a:xfrm>
            <a:off x="7796812" y="3558327"/>
            <a:ext cx="2583544" cy="42074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a:solidFill>
                    <a:sysClr val="windowText" lastClr="000000"/>
                  </a:solidFill>
                </a:ln>
                <a:solidFill>
                  <a:schemeClr val="tx1">
                    <a:lumMod val="75000"/>
                    <a:lumOff val="25000"/>
                  </a:schemeClr>
                </a:solidFill>
              </a:rPr>
              <a:t>Parallelization</a:t>
            </a:r>
            <a:endParaRPr lang="en-US" sz="1800" dirty="0">
              <a:ln>
                <a:solidFill>
                  <a:schemeClr val="tx1"/>
                </a:solidFill>
              </a:ln>
              <a:solidFill>
                <a:schemeClr val="tx1">
                  <a:lumMod val="75000"/>
                  <a:lumOff val="25000"/>
                </a:schemeClr>
              </a:solidFill>
            </a:endParaRPr>
          </a:p>
        </p:txBody>
      </p:sp>
      <p:sp>
        <p:nvSpPr>
          <p:cNvPr id="22" name="Rectangle 21">
            <a:extLst>
              <a:ext uri="{FF2B5EF4-FFF2-40B4-BE49-F238E27FC236}">
                <a16:creationId xmlns:a16="http://schemas.microsoft.com/office/drawing/2014/main" id="{48A773CA-1200-3D47-B5ED-27837DA63D86}"/>
              </a:ext>
            </a:extLst>
          </p:cNvPr>
          <p:cNvSpPr/>
          <p:nvPr/>
        </p:nvSpPr>
        <p:spPr>
          <a:xfrm>
            <a:off x="7736939" y="1467425"/>
            <a:ext cx="2740670" cy="184749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n>
                  <a:solidFill>
                    <a:sysClr val="windowText" lastClr="000000"/>
                  </a:solidFill>
                </a:ln>
                <a:solidFill>
                  <a:schemeClr val="tx1">
                    <a:lumMod val="75000"/>
                    <a:lumOff val="25000"/>
                  </a:schemeClr>
                </a:solidFill>
              </a:rPr>
              <a:t>Martini</a:t>
            </a:r>
          </a:p>
          <a:p>
            <a:pPr algn="ctr"/>
            <a:r>
              <a:rPr lang="en-US" sz="2000" dirty="0" err="1">
                <a:ln>
                  <a:solidFill>
                    <a:schemeClr val="tx1"/>
                  </a:solidFill>
                </a:ln>
                <a:solidFill>
                  <a:schemeClr val="tx1">
                    <a:lumMod val="75000"/>
                    <a:lumOff val="25000"/>
                  </a:schemeClr>
                </a:solidFill>
              </a:rPr>
              <a:t>Charmm</a:t>
            </a:r>
            <a:endParaRPr lang="en-US" sz="2000" dirty="0">
              <a:ln>
                <a:solidFill>
                  <a:schemeClr val="tx1"/>
                </a:solidFill>
              </a:ln>
              <a:solidFill>
                <a:schemeClr val="tx1">
                  <a:lumMod val="75000"/>
                  <a:lumOff val="25000"/>
                </a:schemeClr>
              </a:solidFill>
            </a:endParaRPr>
          </a:p>
          <a:p>
            <a:pPr algn="ctr"/>
            <a:r>
              <a:rPr lang="en-US" sz="2000" dirty="0">
                <a:ln>
                  <a:solidFill>
                    <a:schemeClr val="tx1"/>
                  </a:solidFill>
                </a:ln>
                <a:solidFill>
                  <a:schemeClr val="tx1">
                    <a:lumMod val="75000"/>
                    <a:lumOff val="25000"/>
                  </a:schemeClr>
                </a:solidFill>
              </a:rPr>
              <a:t>OPLS</a:t>
            </a:r>
          </a:p>
          <a:p>
            <a:pPr algn="ctr"/>
            <a:r>
              <a:rPr lang="en-US" sz="2000" dirty="0">
                <a:ln>
                  <a:solidFill>
                    <a:schemeClr val="tx1"/>
                  </a:solidFill>
                </a:ln>
                <a:solidFill>
                  <a:schemeClr val="tx1">
                    <a:lumMod val="75000"/>
                    <a:lumOff val="25000"/>
                  </a:schemeClr>
                </a:solidFill>
              </a:rPr>
              <a:t>Mie</a:t>
            </a:r>
          </a:p>
          <a:p>
            <a:pPr algn="ctr"/>
            <a:r>
              <a:rPr lang="en-US" sz="2000" dirty="0">
                <a:ln>
                  <a:solidFill>
                    <a:schemeClr val="tx1"/>
                  </a:solidFill>
                </a:ln>
                <a:solidFill>
                  <a:schemeClr val="tx1">
                    <a:lumMod val="75000"/>
                    <a:lumOff val="25000"/>
                  </a:schemeClr>
                </a:solidFill>
              </a:rPr>
              <a:t>Custom Potential</a:t>
            </a:r>
          </a:p>
        </p:txBody>
      </p:sp>
      <p:pic>
        <p:nvPicPr>
          <p:cNvPr id="23" name="Picture 22">
            <a:extLst>
              <a:ext uri="{FF2B5EF4-FFF2-40B4-BE49-F238E27FC236}">
                <a16:creationId xmlns:a16="http://schemas.microsoft.com/office/drawing/2014/main" id="{D1F074A1-6FCD-AF44-9296-5A0DC845B7DD}"/>
              </a:ext>
            </a:extLst>
          </p:cNvPr>
          <p:cNvPicPr>
            <a:picLocks noChangeAspect="1"/>
          </p:cNvPicPr>
          <p:nvPr/>
        </p:nvPicPr>
        <p:blipFill rotWithShape="1">
          <a:blip r:embed="rId8"/>
          <a:srcRect r="56878"/>
          <a:stretch/>
        </p:blipFill>
        <p:spPr>
          <a:xfrm>
            <a:off x="7999147" y="493154"/>
            <a:ext cx="2196087" cy="952500"/>
          </a:xfrm>
          <a:prstGeom prst="rect">
            <a:avLst/>
          </a:prstGeom>
        </p:spPr>
      </p:pic>
      <p:sp>
        <p:nvSpPr>
          <p:cNvPr id="24" name="Rectangle 23">
            <a:extLst>
              <a:ext uri="{FF2B5EF4-FFF2-40B4-BE49-F238E27FC236}">
                <a16:creationId xmlns:a16="http://schemas.microsoft.com/office/drawing/2014/main" id="{F2F3A8A2-306F-E745-B48E-5CD50C98BC70}"/>
              </a:ext>
            </a:extLst>
          </p:cNvPr>
          <p:cNvSpPr/>
          <p:nvPr/>
        </p:nvSpPr>
        <p:spPr>
          <a:xfrm>
            <a:off x="1981437" y="3524363"/>
            <a:ext cx="2711839" cy="29091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a:solidFill>
                    <a:sysClr val="windowText" lastClr="000000"/>
                  </a:solidFill>
                </a:ln>
                <a:solidFill>
                  <a:schemeClr val="tx1">
                    <a:lumMod val="75000"/>
                    <a:lumOff val="25000"/>
                  </a:schemeClr>
                </a:solidFill>
              </a:rPr>
              <a:t>Moves Supported:</a:t>
            </a:r>
          </a:p>
          <a:p>
            <a:pPr algn="ctr"/>
            <a:endParaRPr lang="en-US" sz="1200" dirty="0">
              <a:ln>
                <a:solidFill>
                  <a:sysClr val="windowText" lastClr="000000"/>
                </a:solidFill>
              </a:ln>
              <a:solidFill>
                <a:schemeClr val="tx1">
                  <a:lumMod val="75000"/>
                  <a:lumOff val="25000"/>
                </a:schemeClr>
              </a:solidFill>
            </a:endParaRPr>
          </a:p>
          <a:p>
            <a:pPr marL="457200" indent="-457200">
              <a:buFont typeface="+mj-lt"/>
              <a:buAutoNum type="arabicPeriod"/>
            </a:pPr>
            <a:r>
              <a:rPr lang="en-US" sz="1800" dirty="0">
                <a:ln>
                  <a:solidFill>
                    <a:sysClr val="windowText" lastClr="000000"/>
                  </a:solidFill>
                </a:ln>
                <a:solidFill>
                  <a:schemeClr val="tx1">
                    <a:lumMod val="75000"/>
                    <a:lumOff val="25000"/>
                  </a:schemeClr>
                </a:solidFill>
              </a:rPr>
              <a:t>Displacement</a:t>
            </a:r>
          </a:p>
          <a:p>
            <a:pPr marL="457200" indent="-457200">
              <a:buFont typeface="+mj-lt"/>
              <a:buAutoNum type="arabicPeriod"/>
            </a:pPr>
            <a:r>
              <a:rPr lang="en-US" sz="1800" dirty="0">
                <a:ln>
                  <a:solidFill>
                    <a:schemeClr val="tx1"/>
                  </a:solidFill>
                </a:ln>
                <a:solidFill>
                  <a:schemeClr val="tx1">
                    <a:lumMod val="75000"/>
                    <a:lumOff val="25000"/>
                  </a:schemeClr>
                </a:solidFill>
              </a:rPr>
              <a:t>Rotation</a:t>
            </a:r>
          </a:p>
          <a:p>
            <a:pPr marL="457200" indent="-457200">
              <a:buFont typeface="+mj-lt"/>
              <a:buAutoNum type="arabicPeriod"/>
            </a:pPr>
            <a:r>
              <a:rPr lang="en-US" sz="1800" dirty="0">
                <a:ln>
                  <a:solidFill>
                    <a:schemeClr val="tx1"/>
                  </a:solidFill>
                </a:ln>
                <a:solidFill>
                  <a:schemeClr val="tx1">
                    <a:lumMod val="75000"/>
                    <a:lumOff val="25000"/>
                  </a:schemeClr>
                </a:solidFill>
              </a:rPr>
              <a:t>Swap</a:t>
            </a:r>
          </a:p>
          <a:p>
            <a:pPr marL="457200" indent="-457200">
              <a:buFont typeface="+mj-lt"/>
              <a:buAutoNum type="arabicPeriod"/>
            </a:pPr>
            <a:r>
              <a:rPr lang="en-US" sz="1800" dirty="0">
                <a:ln>
                  <a:solidFill>
                    <a:schemeClr val="tx1"/>
                  </a:solidFill>
                </a:ln>
                <a:solidFill>
                  <a:schemeClr val="tx1">
                    <a:lumMod val="75000"/>
                    <a:lumOff val="25000"/>
                  </a:schemeClr>
                </a:solidFill>
              </a:rPr>
              <a:t>Intra-Swap</a:t>
            </a:r>
          </a:p>
          <a:p>
            <a:pPr marL="457200" indent="-457200">
              <a:buFont typeface="+mj-lt"/>
              <a:buAutoNum type="arabicPeriod"/>
            </a:pPr>
            <a:r>
              <a:rPr lang="en-US" sz="1800" dirty="0">
                <a:ln>
                  <a:solidFill>
                    <a:schemeClr val="tx1"/>
                  </a:solidFill>
                </a:ln>
                <a:solidFill>
                  <a:schemeClr val="tx1">
                    <a:lumMod val="75000"/>
                    <a:lumOff val="25000"/>
                  </a:schemeClr>
                </a:solidFill>
              </a:rPr>
              <a:t>Volume:</a:t>
            </a:r>
          </a:p>
          <a:p>
            <a:pPr marL="800100" lvl="1" indent="-457200">
              <a:buFont typeface="Wingdings" charset="2"/>
              <a:buChar char="Ø"/>
            </a:pPr>
            <a:r>
              <a:rPr lang="en-US" sz="1800" dirty="0">
                <a:ln>
                  <a:solidFill>
                    <a:schemeClr val="tx1"/>
                  </a:solidFill>
                </a:ln>
                <a:solidFill>
                  <a:schemeClr val="tx1">
                    <a:lumMod val="75000"/>
                    <a:lumOff val="25000"/>
                  </a:schemeClr>
                </a:solidFill>
              </a:rPr>
              <a:t>Const. Ratio</a:t>
            </a:r>
          </a:p>
          <a:p>
            <a:pPr marL="800100" lvl="1" indent="-457200">
              <a:buFont typeface="Wingdings" charset="2"/>
              <a:buChar char="Ø"/>
            </a:pPr>
            <a:r>
              <a:rPr lang="en-US" sz="1800" dirty="0">
                <a:ln>
                  <a:solidFill>
                    <a:schemeClr val="tx1"/>
                  </a:solidFill>
                </a:ln>
                <a:solidFill>
                  <a:schemeClr val="tx1">
                    <a:lumMod val="75000"/>
                    <a:lumOff val="25000"/>
                  </a:schemeClr>
                </a:solidFill>
              </a:rPr>
              <a:t>Const. Area</a:t>
            </a:r>
          </a:p>
        </p:txBody>
      </p:sp>
    </p:spTree>
    <p:extLst>
      <p:ext uri="{BB962C8B-B14F-4D97-AF65-F5344CB8AC3E}">
        <p14:creationId xmlns:p14="http://schemas.microsoft.com/office/powerpoint/2010/main" val="304380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7" y="0"/>
            <a:ext cx="10515600" cy="1325563"/>
          </a:xfrm>
        </p:spPr>
        <p:txBody>
          <a:bodyPr/>
          <a:lstStyle/>
          <a:p>
            <a:r>
              <a:rPr lang="en-US" dirty="0"/>
              <a:t>GOMC I/O</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16" descr="C:\Users\Jason\School\Research\Publications_Common_Assets\GOMC_Full_Siz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7173" y="2838552"/>
            <a:ext cx="2812698" cy="24878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997527" y="1539227"/>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PDB</a:t>
            </a:r>
          </a:p>
        </p:txBody>
      </p:sp>
      <p:sp>
        <p:nvSpPr>
          <p:cNvPr id="8" name="Rounded Rectangle 7"/>
          <p:cNvSpPr/>
          <p:nvPr/>
        </p:nvSpPr>
        <p:spPr>
          <a:xfrm>
            <a:off x="997527" y="286125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PSF</a:t>
            </a:r>
          </a:p>
        </p:txBody>
      </p:sp>
      <p:sp>
        <p:nvSpPr>
          <p:cNvPr id="9" name="Rounded Rectangle 8"/>
          <p:cNvSpPr/>
          <p:nvPr/>
        </p:nvSpPr>
        <p:spPr>
          <a:xfrm>
            <a:off x="997527" y="421801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Parameter</a:t>
            </a:r>
          </a:p>
        </p:txBody>
      </p:sp>
      <p:sp>
        <p:nvSpPr>
          <p:cNvPr id="10" name="Rounded Rectangle 9"/>
          <p:cNvSpPr/>
          <p:nvPr/>
        </p:nvSpPr>
        <p:spPr>
          <a:xfrm>
            <a:off x="997527" y="557477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Control</a:t>
            </a:r>
          </a:p>
        </p:txBody>
      </p:sp>
      <p:sp>
        <p:nvSpPr>
          <p:cNvPr id="11" name="Right Arrow 10"/>
          <p:cNvSpPr/>
          <p:nvPr/>
        </p:nvSpPr>
        <p:spPr>
          <a:xfrm>
            <a:off x="3371273" y="3415437"/>
            <a:ext cx="1080654" cy="120274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789651" y="3385584"/>
            <a:ext cx="2022764" cy="826302"/>
          </a:xfrm>
          <a:prstGeom prst="roundRect">
            <a:avLst/>
          </a:prstGeom>
          <a:solidFill>
            <a:schemeClr val="accent6">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Log</a:t>
            </a:r>
          </a:p>
        </p:txBody>
      </p:sp>
      <p:sp>
        <p:nvSpPr>
          <p:cNvPr id="13" name="Rounded Rectangle 12"/>
          <p:cNvSpPr/>
          <p:nvPr/>
        </p:nvSpPr>
        <p:spPr>
          <a:xfrm>
            <a:off x="8789651" y="1437878"/>
            <a:ext cx="2022764" cy="760377"/>
          </a:xfrm>
          <a:prstGeom prst="roundRect">
            <a:avLst/>
          </a:prstGeom>
          <a:solidFill>
            <a:schemeClr val="accent6">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PDB</a:t>
            </a:r>
          </a:p>
        </p:txBody>
      </p:sp>
      <p:sp>
        <p:nvSpPr>
          <p:cNvPr id="14" name="Rounded Rectangle 13"/>
          <p:cNvSpPr/>
          <p:nvPr/>
        </p:nvSpPr>
        <p:spPr>
          <a:xfrm>
            <a:off x="8789651" y="2388031"/>
            <a:ext cx="2022764" cy="767515"/>
          </a:xfrm>
          <a:prstGeom prst="roundRect">
            <a:avLst/>
          </a:prstGeom>
          <a:solidFill>
            <a:schemeClr val="accent6">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PSF</a:t>
            </a:r>
          </a:p>
        </p:txBody>
      </p:sp>
      <p:sp>
        <p:nvSpPr>
          <p:cNvPr id="15" name="Right Arrow 14"/>
          <p:cNvSpPr/>
          <p:nvPr/>
        </p:nvSpPr>
        <p:spPr>
          <a:xfrm>
            <a:off x="7311259" y="3345543"/>
            <a:ext cx="1080654" cy="120274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789651" y="4441924"/>
            <a:ext cx="2022764" cy="1053712"/>
          </a:xfrm>
          <a:prstGeom prst="roundRect">
            <a:avLst/>
          </a:prstGeom>
          <a:solidFill>
            <a:schemeClr val="accent6">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Block Averages</a:t>
            </a:r>
          </a:p>
        </p:txBody>
      </p:sp>
      <p:sp>
        <p:nvSpPr>
          <p:cNvPr id="16" name="Rounded Rectangle 15"/>
          <p:cNvSpPr/>
          <p:nvPr/>
        </p:nvSpPr>
        <p:spPr>
          <a:xfrm>
            <a:off x="8826978" y="5717309"/>
            <a:ext cx="1985437" cy="965830"/>
          </a:xfrm>
          <a:prstGeom prst="roundRect">
            <a:avLst/>
          </a:prstGeom>
          <a:solidFill>
            <a:schemeClr val="accent6">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GCMC: Histogram</a:t>
            </a:r>
          </a:p>
        </p:txBody>
      </p:sp>
    </p:spTree>
    <p:extLst>
      <p:ext uri="{BB962C8B-B14F-4D97-AF65-F5344CB8AC3E}">
        <p14:creationId xmlns:p14="http://schemas.microsoft.com/office/powerpoint/2010/main" val="3633711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Tutorial files</a:t>
            </a:r>
            <a:endParaRPr lang="en-US" dirty="0"/>
          </a:p>
        </p:txBody>
      </p:sp>
      <p:sp>
        <p:nvSpPr>
          <p:cNvPr id="3" name="Content Placeholder 2"/>
          <p:cNvSpPr>
            <a:spLocks noGrp="1"/>
          </p:cNvSpPr>
          <p:nvPr>
            <p:ph idx="1"/>
          </p:nvPr>
        </p:nvSpPr>
        <p:spPr/>
        <p:txBody>
          <a:bodyPr/>
          <a:lstStyle/>
          <a:p>
            <a:r>
              <a:rPr lang="en-US" dirty="0" smtClean="0"/>
              <a:t>On GitHub</a:t>
            </a:r>
          </a:p>
          <a:p>
            <a:endParaRPr lang="en-US" dirty="0"/>
          </a:p>
          <a:p>
            <a:r>
              <a:rPr lang="en-US" dirty="0" err="1" smtClean="0"/>
              <a:t>Git</a:t>
            </a:r>
            <a:r>
              <a:rPr lang="en-US" dirty="0" smtClean="0"/>
              <a:t> clone </a:t>
            </a:r>
            <a:r>
              <a:rPr lang="en-US" u="sng" dirty="0">
                <a:hlinkClick r:id="rId2"/>
              </a:rPr>
              <a:t>https://</a:t>
            </a:r>
            <a:r>
              <a:rPr lang="en-US" u="sng" dirty="0" smtClean="0">
                <a:hlinkClick r:id="rId2"/>
              </a:rPr>
              <a:t>github.com/msoroush/Workshop.git</a:t>
            </a:r>
            <a:endParaRPr lang="en-US" u="sng" dirty="0" smtClean="0"/>
          </a:p>
          <a:p>
            <a:endParaRPr lang="en-US" u="sng" dirty="0"/>
          </a:p>
          <a:p>
            <a:r>
              <a:rPr lang="en-US" dirty="0">
                <a:hlinkClick r:id="rId3"/>
              </a:rPr>
              <a:t>https://</a:t>
            </a:r>
            <a:r>
              <a:rPr lang="en-US" dirty="0" smtClean="0">
                <a:hlinkClick r:id="rId3"/>
              </a:rPr>
              <a:t>github.com/msoroush/Workshop</a:t>
            </a:r>
            <a:endParaRPr lang="en-US" dirty="0" smtClean="0"/>
          </a:p>
          <a:p>
            <a:endParaRPr lang="en-US" dirty="0"/>
          </a:p>
          <a:p>
            <a:r>
              <a:rPr lang="en-US" dirty="0" smtClean="0"/>
              <a:t>To run example: copy GOMC_CPU_NVT from GOMC/bin to Workshop/NVT/argon/argon_T_120K</a:t>
            </a:r>
            <a:endParaRPr lang="en-US" dirty="0"/>
          </a:p>
          <a:p>
            <a:endParaRPr lang="en-US" dirty="0"/>
          </a:p>
        </p:txBody>
      </p:sp>
      <p:cxnSp>
        <p:nvCxnSpPr>
          <p:cNvPr id="4" name="Straight Connector 3"/>
          <p:cNvCxnSpPr/>
          <p:nvPr/>
        </p:nvCxnSpPr>
        <p:spPr>
          <a:xfrm>
            <a:off x="909501" y="1341257"/>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71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7" y="0"/>
            <a:ext cx="10515600" cy="1325563"/>
          </a:xfrm>
        </p:spPr>
        <p:txBody>
          <a:bodyPr/>
          <a:lstStyle/>
          <a:p>
            <a:r>
              <a:rPr lang="en-US" dirty="0"/>
              <a:t>GOMC I/O: Input</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997527" y="1539227"/>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PDB</a:t>
            </a:r>
          </a:p>
        </p:txBody>
      </p:sp>
      <p:sp>
        <p:nvSpPr>
          <p:cNvPr id="8" name="Rounded Rectangle 7"/>
          <p:cNvSpPr/>
          <p:nvPr/>
        </p:nvSpPr>
        <p:spPr>
          <a:xfrm>
            <a:off x="997527" y="286125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PSF</a:t>
            </a:r>
          </a:p>
        </p:txBody>
      </p:sp>
      <p:sp>
        <p:nvSpPr>
          <p:cNvPr id="9" name="Rounded Rectangle 8"/>
          <p:cNvSpPr/>
          <p:nvPr/>
        </p:nvSpPr>
        <p:spPr>
          <a:xfrm>
            <a:off x="997527" y="421801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Parameter</a:t>
            </a:r>
          </a:p>
        </p:txBody>
      </p:sp>
      <p:sp>
        <p:nvSpPr>
          <p:cNvPr id="10" name="Rounded Rectangle 9"/>
          <p:cNvSpPr/>
          <p:nvPr/>
        </p:nvSpPr>
        <p:spPr>
          <a:xfrm>
            <a:off x="997527" y="5574775"/>
            <a:ext cx="2022764" cy="11083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Control</a:t>
            </a:r>
          </a:p>
        </p:txBody>
      </p:sp>
      <p:sp>
        <p:nvSpPr>
          <p:cNvPr id="3" name="TextBox 2"/>
          <p:cNvSpPr txBox="1"/>
          <p:nvPr/>
        </p:nvSpPr>
        <p:spPr>
          <a:xfrm>
            <a:off x="3169688" y="1770066"/>
            <a:ext cx="4231415" cy="584775"/>
          </a:xfrm>
          <a:prstGeom prst="rect">
            <a:avLst/>
          </a:prstGeom>
          <a:noFill/>
        </p:spPr>
        <p:txBody>
          <a:bodyPr wrap="none" rtlCol="0">
            <a:spAutoFit/>
          </a:bodyPr>
          <a:lstStyle/>
          <a:p>
            <a:r>
              <a:rPr lang="en-US" sz="3200" dirty="0"/>
              <a:t>Coordinates of all atoms</a:t>
            </a:r>
          </a:p>
        </p:txBody>
      </p:sp>
      <p:sp>
        <p:nvSpPr>
          <p:cNvPr id="17" name="TextBox 16"/>
          <p:cNvSpPr txBox="1"/>
          <p:nvPr/>
        </p:nvSpPr>
        <p:spPr>
          <a:xfrm>
            <a:off x="3169688" y="2839537"/>
            <a:ext cx="8326125" cy="1077218"/>
          </a:xfrm>
          <a:prstGeom prst="rect">
            <a:avLst/>
          </a:prstGeom>
          <a:noFill/>
        </p:spPr>
        <p:txBody>
          <a:bodyPr wrap="none" rtlCol="0">
            <a:spAutoFit/>
          </a:bodyPr>
          <a:lstStyle/>
          <a:p>
            <a:r>
              <a:rPr lang="en-US" sz="3200" dirty="0"/>
              <a:t>Connectivity between atoms and partial charges.</a:t>
            </a:r>
          </a:p>
          <a:p>
            <a:r>
              <a:rPr lang="en-US" sz="3200" dirty="0"/>
              <a:t>Maps atom names to atom types</a:t>
            </a:r>
          </a:p>
        </p:txBody>
      </p:sp>
      <p:sp>
        <p:nvSpPr>
          <p:cNvPr id="18" name="TextBox 17"/>
          <p:cNvSpPr txBox="1"/>
          <p:nvPr/>
        </p:nvSpPr>
        <p:spPr>
          <a:xfrm>
            <a:off x="3169688" y="4251454"/>
            <a:ext cx="8722324" cy="1077218"/>
          </a:xfrm>
          <a:prstGeom prst="rect">
            <a:avLst/>
          </a:prstGeom>
          <a:noFill/>
        </p:spPr>
        <p:txBody>
          <a:bodyPr wrap="none" rtlCol="0">
            <a:spAutoFit/>
          </a:bodyPr>
          <a:lstStyle/>
          <a:p>
            <a:r>
              <a:rPr lang="en-US" sz="3200" dirty="0"/>
              <a:t>Bonded and non-bonded parameters for all atoms, </a:t>
            </a:r>
          </a:p>
          <a:p>
            <a:r>
              <a:rPr lang="en-US" sz="3200" dirty="0"/>
              <a:t>bonds, angles and dihedrals</a:t>
            </a:r>
          </a:p>
        </p:txBody>
      </p:sp>
      <p:sp>
        <p:nvSpPr>
          <p:cNvPr id="19" name="TextBox 18"/>
          <p:cNvSpPr txBox="1"/>
          <p:nvPr/>
        </p:nvSpPr>
        <p:spPr>
          <a:xfrm>
            <a:off x="3169688" y="5590348"/>
            <a:ext cx="8281498" cy="1077218"/>
          </a:xfrm>
          <a:prstGeom prst="rect">
            <a:avLst/>
          </a:prstGeom>
          <a:noFill/>
        </p:spPr>
        <p:txBody>
          <a:bodyPr wrap="none" rtlCol="0">
            <a:spAutoFit/>
          </a:bodyPr>
          <a:lstStyle/>
          <a:p>
            <a:r>
              <a:rPr lang="en-US" sz="3200" dirty="0"/>
              <a:t>Simulation run conditions: box size, temperature</a:t>
            </a:r>
          </a:p>
          <a:p>
            <a:r>
              <a:rPr lang="en-US" sz="3200" dirty="0"/>
              <a:t>Move ratios, parameter files, etc.</a:t>
            </a:r>
          </a:p>
        </p:txBody>
      </p:sp>
    </p:spTree>
    <p:extLst>
      <p:ext uri="{BB962C8B-B14F-4D97-AF65-F5344CB8AC3E}">
        <p14:creationId xmlns:p14="http://schemas.microsoft.com/office/powerpoint/2010/main" val="2129817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GOMC I/O: Output</a:t>
            </a:r>
          </a:p>
        </p:txBody>
      </p:sp>
      <p:sp>
        <p:nvSpPr>
          <p:cNvPr id="11" name="Content Placeholder 10"/>
          <p:cNvSpPr>
            <a:spLocks noGrp="1"/>
          </p:cNvSpPr>
          <p:nvPr>
            <p:ph idx="1"/>
          </p:nvPr>
        </p:nvSpPr>
        <p:spPr>
          <a:xfrm>
            <a:off x="838200" y="1570182"/>
            <a:ext cx="10515600" cy="5052291"/>
          </a:xfrm>
        </p:spPr>
        <p:txBody>
          <a:bodyPr>
            <a:normAutofit/>
          </a:bodyPr>
          <a:lstStyle/>
          <a:p>
            <a:r>
              <a:rPr lang="en-US" dirty="0"/>
              <a:t>MOVE_&lt;box number&gt;: move statistics</a:t>
            </a:r>
          </a:p>
          <a:p>
            <a:endParaRPr lang="en-US" dirty="0"/>
          </a:p>
          <a:p>
            <a:r>
              <a:rPr lang="en-US" dirty="0"/>
              <a:t>ENER_&lt;box number&gt;: energies</a:t>
            </a:r>
          </a:p>
          <a:p>
            <a:endParaRPr lang="en-US" dirty="0"/>
          </a:p>
          <a:p>
            <a:r>
              <a:rPr lang="en-US" dirty="0"/>
              <a:t>STAT_&lt;box number&gt;: density</a:t>
            </a:r>
          </a:p>
          <a:p>
            <a:endParaRPr lang="en-US" dirty="0"/>
          </a:p>
          <a:p>
            <a:r>
              <a:rPr lang="en-US" dirty="0"/>
              <a:t>Data are stored in columns, making them straightforward to extract with </a:t>
            </a:r>
            <a:r>
              <a:rPr lang="en-US" dirty="0" err="1"/>
              <a:t>awk</a:t>
            </a:r>
            <a:r>
              <a:rPr lang="en-US" dirty="0"/>
              <a:t>.</a:t>
            </a:r>
          </a:p>
          <a:p>
            <a:r>
              <a:rPr lang="en-US" dirty="0"/>
              <a:t>Quantities </a:t>
            </a:r>
            <a:r>
              <a:rPr lang="en-US" u="sng" dirty="0"/>
              <a:t>instantaneous</a:t>
            </a:r>
            <a:r>
              <a:rPr lang="en-US" dirty="0"/>
              <a:t> values, and are defined with MTITLE, ETITLE and STITLE headers near the beginning of the log file.</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8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NVT Monte Carlo Example</a:t>
            </a:r>
          </a:p>
        </p:txBody>
      </p:sp>
      <p:sp>
        <p:nvSpPr>
          <p:cNvPr id="3" name="Content Placeholder 2"/>
          <p:cNvSpPr>
            <a:spLocks noGrp="1"/>
          </p:cNvSpPr>
          <p:nvPr>
            <p:ph idx="1"/>
          </p:nvPr>
        </p:nvSpPr>
        <p:spPr>
          <a:xfrm>
            <a:off x="838200" y="1505527"/>
            <a:ext cx="10515600" cy="4671436"/>
          </a:xfrm>
        </p:spPr>
        <p:txBody>
          <a:bodyPr/>
          <a:lstStyle/>
          <a:p>
            <a:r>
              <a:rPr lang="en-US" dirty="0"/>
              <a:t>Simulation of argon at 120 K and at saturated liquid density.</a:t>
            </a:r>
          </a:p>
          <a:p>
            <a:endParaRPr lang="en-US" dirty="0"/>
          </a:p>
          <a:p>
            <a:r>
              <a:rPr lang="en-US" dirty="0"/>
              <a:t>Use the example files to run simulation to calculate the average energy and radial distribution function.</a:t>
            </a:r>
          </a:p>
          <a:p>
            <a:endParaRPr lang="en-US" dirty="0"/>
          </a:p>
          <a:p>
            <a:r>
              <a:rPr lang="en-US" dirty="0" smtClean="0"/>
              <a:t>Next step: </a:t>
            </a:r>
            <a:r>
              <a:rPr lang="en-US" dirty="0"/>
              <a:t>Build input files for n-butane and rerun the simulation at 300 K and 0.567 g/cm</a:t>
            </a:r>
            <a:r>
              <a:rPr lang="en-US" baseline="30000" dirty="0"/>
              <a:t>3</a:t>
            </a:r>
            <a:r>
              <a:rPr lang="en-US" dirty="0"/>
              <a:t>.</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992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GOMC I/O: Output</a:t>
            </a:r>
          </a:p>
        </p:txBody>
      </p:sp>
      <p:sp>
        <p:nvSpPr>
          <p:cNvPr id="11" name="Content Placeholder 10"/>
          <p:cNvSpPr>
            <a:spLocks noGrp="1"/>
          </p:cNvSpPr>
          <p:nvPr>
            <p:ph idx="1"/>
          </p:nvPr>
        </p:nvSpPr>
        <p:spPr>
          <a:xfrm>
            <a:off x="838200" y="1370154"/>
            <a:ext cx="10515600" cy="4606781"/>
          </a:xfrm>
        </p:spPr>
        <p:txBody>
          <a:bodyPr/>
          <a:lstStyle/>
          <a:p>
            <a:r>
              <a:rPr lang="en-US" dirty="0"/>
              <a:t>Extract data using </a:t>
            </a:r>
            <a:r>
              <a:rPr lang="en-US" dirty="0" err="1"/>
              <a:t>awk</a:t>
            </a:r>
            <a:r>
              <a:rPr lang="en-US" dirty="0"/>
              <a:t> </a:t>
            </a:r>
          </a:p>
          <a:p>
            <a:pPr lvl="1"/>
            <a:r>
              <a:rPr lang="en-US" dirty="0" err="1"/>
              <a:t>awk</a:t>
            </a:r>
            <a:r>
              <a:rPr lang="en-US" dirty="0"/>
              <a:t> ‘/ENER_0/ {print $2, $3}’ argon_120.log &gt; </a:t>
            </a:r>
            <a:r>
              <a:rPr lang="en-US" dirty="0" err="1"/>
              <a:t>energy.dat</a:t>
            </a:r>
            <a:endParaRPr lang="en-US" dirty="0"/>
          </a:p>
          <a:p>
            <a:pPr lvl="1"/>
            <a:r>
              <a:rPr lang="en-US" dirty="0"/>
              <a:t>grep “ENER_0” argon_120.log | </a:t>
            </a:r>
            <a:r>
              <a:rPr lang="en-US" dirty="0" err="1"/>
              <a:t>awk</a:t>
            </a:r>
            <a:r>
              <a:rPr lang="en-US" dirty="0"/>
              <a:t> {print $2, $3}’ &gt; </a:t>
            </a:r>
            <a:r>
              <a:rPr lang="en-US" dirty="0" err="1"/>
              <a:t>energy.dat</a:t>
            </a:r>
            <a:endParaRPr lang="en-US" dirty="0"/>
          </a:p>
          <a:p>
            <a:endParaRPr lang="en-US" dirty="0"/>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3064" r="6706" b="5185"/>
          <a:stretch/>
        </p:blipFill>
        <p:spPr>
          <a:xfrm>
            <a:off x="2951018" y="2701544"/>
            <a:ext cx="6211937" cy="4206240"/>
          </a:xfrm>
          <a:prstGeom prst="rect">
            <a:avLst/>
          </a:prstGeom>
        </p:spPr>
      </p:pic>
    </p:spTree>
    <p:extLst>
      <p:ext uri="{BB962C8B-B14F-4D97-AF65-F5344CB8AC3E}">
        <p14:creationId xmlns:p14="http://schemas.microsoft.com/office/powerpoint/2010/main" val="1982648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GOMC: RDF</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694" t="5046" r="8739" b="5335"/>
          <a:stretch/>
        </p:blipFill>
        <p:spPr>
          <a:xfrm>
            <a:off x="173182" y="1349736"/>
            <a:ext cx="6950216" cy="5434368"/>
          </a:xfr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271180" y="1797663"/>
            <a:ext cx="4763802" cy="5016758"/>
          </a:xfrm>
          <a:prstGeom prst="rect">
            <a:avLst/>
          </a:prstGeom>
          <a:noFill/>
        </p:spPr>
        <p:txBody>
          <a:bodyPr wrap="square" rtlCol="0">
            <a:spAutoFit/>
          </a:bodyPr>
          <a:lstStyle/>
          <a:p>
            <a:r>
              <a:rPr lang="en-US" sz="1600" dirty="0"/>
              <a:t>package require </a:t>
            </a:r>
            <a:r>
              <a:rPr lang="en-US" sz="1600" dirty="0" err="1"/>
              <a:t>pbctools</a:t>
            </a:r>
            <a:endParaRPr lang="en-US" sz="1600" dirty="0"/>
          </a:p>
          <a:p>
            <a:r>
              <a:rPr lang="en-US" sz="1600" b="1" dirty="0"/>
              <a:t>#load PDB and set box size</a:t>
            </a:r>
          </a:p>
          <a:p>
            <a:r>
              <a:rPr lang="en-US" sz="1600" dirty="0" err="1"/>
              <a:t>mol</a:t>
            </a:r>
            <a:r>
              <a:rPr lang="en-US" sz="1600" dirty="0"/>
              <a:t> new Argon_NVT_T_120K_BOX_0.pdb </a:t>
            </a:r>
            <a:r>
              <a:rPr lang="en-US" sz="1600" dirty="0" err="1"/>
              <a:t>waitfor</a:t>
            </a:r>
            <a:r>
              <a:rPr lang="en-US" sz="1600" dirty="0"/>
              <a:t> all</a:t>
            </a:r>
          </a:p>
          <a:p>
            <a:r>
              <a:rPr lang="en-US" sz="1600" dirty="0" err="1"/>
              <a:t>pbc</a:t>
            </a:r>
            <a:r>
              <a:rPr lang="en-US" sz="1600" dirty="0"/>
              <a:t> set {38.527 38.527 38.527}</a:t>
            </a:r>
          </a:p>
          <a:p>
            <a:r>
              <a:rPr lang="en-US" sz="1600" dirty="0"/>
              <a:t>set </a:t>
            </a:r>
            <a:r>
              <a:rPr lang="en-US" sz="1600" dirty="0" err="1"/>
              <a:t>nframes</a:t>
            </a:r>
            <a:r>
              <a:rPr lang="en-US" sz="1600" dirty="0"/>
              <a:t> [</a:t>
            </a:r>
            <a:r>
              <a:rPr lang="en-US" sz="1600" dirty="0" err="1"/>
              <a:t>molinfo</a:t>
            </a:r>
            <a:r>
              <a:rPr lang="en-US" sz="1600" dirty="0"/>
              <a:t> top get </a:t>
            </a:r>
            <a:r>
              <a:rPr lang="en-US" sz="1600" dirty="0" err="1"/>
              <a:t>numframes</a:t>
            </a:r>
            <a:r>
              <a:rPr lang="en-US" sz="1600" dirty="0"/>
              <a:t>]</a:t>
            </a:r>
          </a:p>
          <a:p>
            <a:r>
              <a:rPr lang="en-US" sz="1600" dirty="0"/>
              <a:t>set sel1 [</a:t>
            </a:r>
            <a:r>
              <a:rPr lang="en-US" sz="1600" dirty="0" err="1"/>
              <a:t>atomselect</a:t>
            </a:r>
            <a:r>
              <a:rPr lang="en-US" sz="1600" dirty="0"/>
              <a:t> top "</a:t>
            </a:r>
            <a:r>
              <a:rPr lang="en-US" sz="1600" dirty="0" err="1"/>
              <a:t>resname</a:t>
            </a:r>
            <a:r>
              <a:rPr lang="en-US" sz="1600" dirty="0"/>
              <a:t> AR"]</a:t>
            </a:r>
          </a:p>
          <a:p>
            <a:r>
              <a:rPr lang="en-US" sz="1600" dirty="0"/>
              <a:t>set sel2 [</a:t>
            </a:r>
            <a:r>
              <a:rPr lang="en-US" sz="1600" dirty="0" err="1"/>
              <a:t>atomselect</a:t>
            </a:r>
            <a:r>
              <a:rPr lang="en-US" sz="1600" dirty="0"/>
              <a:t> top "</a:t>
            </a:r>
            <a:r>
              <a:rPr lang="en-US" sz="1600" dirty="0" err="1"/>
              <a:t>resname</a:t>
            </a:r>
            <a:r>
              <a:rPr lang="en-US" sz="1600" dirty="0"/>
              <a:t> AR"]</a:t>
            </a:r>
          </a:p>
          <a:p>
            <a:r>
              <a:rPr lang="en-US" sz="1600" b="1" dirty="0"/>
              <a:t>#calculate RDF on multicore</a:t>
            </a:r>
          </a:p>
          <a:p>
            <a:r>
              <a:rPr lang="en-US" sz="1600" dirty="0">
                <a:solidFill>
                  <a:srgbClr val="FF0000"/>
                </a:solidFill>
              </a:rPr>
              <a:t>set </a:t>
            </a:r>
            <a:r>
              <a:rPr lang="en-US" sz="1600" dirty="0" err="1">
                <a:solidFill>
                  <a:srgbClr val="FF0000"/>
                </a:solidFill>
              </a:rPr>
              <a:t>rdf</a:t>
            </a:r>
            <a:r>
              <a:rPr lang="en-US" sz="1600" dirty="0">
                <a:solidFill>
                  <a:srgbClr val="FF0000"/>
                </a:solidFill>
              </a:rPr>
              <a:t> [measure </a:t>
            </a:r>
            <a:r>
              <a:rPr lang="en-US" sz="1600" dirty="0" err="1">
                <a:solidFill>
                  <a:srgbClr val="FF0000"/>
                </a:solidFill>
              </a:rPr>
              <a:t>gofr</a:t>
            </a:r>
            <a:r>
              <a:rPr lang="en-US" sz="1600" dirty="0">
                <a:solidFill>
                  <a:srgbClr val="FF0000"/>
                </a:solidFill>
              </a:rPr>
              <a:t> $sel1 $sel2 delta 0.01 </a:t>
            </a:r>
          </a:p>
          <a:p>
            <a:r>
              <a:rPr lang="en-US" sz="1600" dirty="0" err="1">
                <a:solidFill>
                  <a:srgbClr val="FF0000"/>
                </a:solidFill>
              </a:rPr>
              <a:t>rmax</a:t>
            </a:r>
            <a:r>
              <a:rPr lang="en-US" sz="1600" dirty="0">
                <a:solidFill>
                  <a:srgbClr val="FF0000"/>
                </a:solidFill>
              </a:rPr>
              <a:t> 14.0 </a:t>
            </a:r>
            <a:r>
              <a:rPr lang="en-US" sz="1600" dirty="0" err="1">
                <a:solidFill>
                  <a:srgbClr val="FF0000"/>
                </a:solidFill>
              </a:rPr>
              <a:t>usepbc</a:t>
            </a:r>
            <a:r>
              <a:rPr lang="en-US" sz="1600" dirty="0">
                <a:solidFill>
                  <a:srgbClr val="FF0000"/>
                </a:solidFill>
              </a:rPr>
              <a:t> 1 </a:t>
            </a:r>
            <a:r>
              <a:rPr lang="en-US" sz="1600" dirty="0" err="1">
                <a:solidFill>
                  <a:srgbClr val="FF0000"/>
                </a:solidFill>
              </a:rPr>
              <a:t>selupdate</a:t>
            </a:r>
            <a:r>
              <a:rPr lang="en-US" sz="1600" dirty="0">
                <a:solidFill>
                  <a:srgbClr val="FF0000"/>
                </a:solidFill>
              </a:rPr>
              <a:t> 0 first 0 last </a:t>
            </a:r>
          </a:p>
          <a:p>
            <a:r>
              <a:rPr lang="en-US" sz="1600" dirty="0">
                <a:solidFill>
                  <a:srgbClr val="FF0000"/>
                </a:solidFill>
              </a:rPr>
              <a:t>[expr {$nframes-1}] step 1]</a:t>
            </a:r>
          </a:p>
          <a:p>
            <a:r>
              <a:rPr lang="en-US" sz="1600" b="1" dirty="0"/>
              <a:t>#organize data for printing</a:t>
            </a:r>
          </a:p>
          <a:p>
            <a:r>
              <a:rPr lang="en-US" sz="1600" dirty="0"/>
              <a:t>set </a:t>
            </a:r>
            <a:r>
              <a:rPr lang="en-US" sz="1600" dirty="0" err="1"/>
              <a:t>ri</a:t>
            </a:r>
            <a:r>
              <a:rPr lang="en-US" sz="1600" dirty="0"/>
              <a:t> [</a:t>
            </a:r>
            <a:r>
              <a:rPr lang="en-US" sz="1600" dirty="0" err="1"/>
              <a:t>lindex</a:t>
            </a:r>
            <a:r>
              <a:rPr lang="en-US" sz="1600" dirty="0"/>
              <a:t> $</a:t>
            </a:r>
            <a:r>
              <a:rPr lang="en-US" sz="1600" dirty="0" err="1"/>
              <a:t>rdf</a:t>
            </a:r>
            <a:r>
              <a:rPr lang="en-US" sz="1600" dirty="0"/>
              <a:t> 0]</a:t>
            </a:r>
          </a:p>
          <a:p>
            <a:r>
              <a:rPr lang="en-US" sz="1600" dirty="0"/>
              <a:t>set gr [</a:t>
            </a:r>
            <a:r>
              <a:rPr lang="en-US" sz="1600" dirty="0" err="1"/>
              <a:t>lindex</a:t>
            </a:r>
            <a:r>
              <a:rPr lang="en-US" sz="1600" dirty="0"/>
              <a:t> $</a:t>
            </a:r>
            <a:r>
              <a:rPr lang="en-US" sz="1600" dirty="0" err="1"/>
              <a:t>rdf</a:t>
            </a:r>
            <a:r>
              <a:rPr lang="en-US" sz="1600" dirty="0"/>
              <a:t> 1]</a:t>
            </a:r>
          </a:p>
          <a:p>
            <a:r>
              <a:rPr lang="en-US" sz="1600" dirty="0"/>
              <a:t>set </a:t>
            </a:r>
            <a:r>
              <a:rPr lang="en-US" sz="1600" dirty="0" err="1"/>
              <a:t>rdf_out</a:t>
            </a:r>
            <a:r>
              <a:rPr lang="en-US" sz="1600" dirty="0"/>
              <a:t> [open "rdf.dat" "w"]</a:t>
            </a:r>
          </a:p>
          <a:p>
            <a:r>
              <a:rPr lang="en-US" sz="1600" dirty="0" err="1"/>
              <a:t>foreach</a:t>
            </a:r>
            <a:r>
              <a:rPr lang="en-US" sz="1600" dirty="0"/>
              <a:t> val1 $</a:t>
            </a:r>
            <a:r>
              <a:rPr lang="en-US" sz="1600" dirty="0" err="1"/>
              <a:t>ri</a:t>
            </a:r>
            <a:r>
              <a:rPr lang="en-US" sz="1600" dirty="0"/>
              <a:t> val2 $gr {</a:t>
            </a:r>
          </a:p>
          <a:p>
            <a:r>
              <a:rPr lang="en-US" sz="1600" dirty="0"/>
              <a:t>	puts $</a:t>
            </a:r>
            <a:r>
              <a:rPr lang="en-US" sz="1600" dirty="0" err="1"/>
              <a:t>rdf_out</a:t>
            </a:r>
            <a:r>
              <a:rPr lang="en-US" sz="1600" dirty="0"/>
              <a:t> "$val1\t$val2"</a:t>
            </a:r>
          </a:p>
          <a:p>
            <a:r>
              <a:rPr lang="en-US" sz="1600" dirty="0"/>
              <a:t>}</a:t>
            </a:r>
          </a:p>
          <a:p>
            <a:r>
              <a:rPr lang="en-US" sz="1600" dirty="0"/>
              <a:t>close $</a:t>
            </a:r>
            <a:r>
              <a:rPr lang="en-US" sz="1600" dirty="0" err="1"/>
              <a:t>rdf_out</a:t>
            </a:r>
            <a:endParaRPr lang="en-US" sz="1600" dirty="0"/>
          </a:p>
          <a:p>
            <a:r>
              <a:rPr lang="en-US" sz="1600" dirty="0"/>
              <a:t>exit</a:t>
            </a:r>
          </a:p>
        </p:txBody>
      </p:sp>
    </p:spTree>
    <p:extLst>
      <p:ext uri="{BB962C8B-B14F-4D97-AF65-F5344CB8AC3E}">
        <p14:creationId xmlns:p14="http://schemas.microsoft.com/office/powerpoint/2010/main" val="2088693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Using the restart file</a:t>
            </a:r>
          </a:p>
        </p:txBody>
      </p:sp>
      <p:sp>
        <p:nvSpPr>
          <p:cNvPr id="5" name="Content Placeholder 4"/>
          <p:cNvSpPr>
            <a:spLocks noGrp="1"/>
          </p:cNvSpPr>
          <p:nvPr>
            <p:ph sz="half" idx="1"/>
          </p:nvPr>
        </p:nvSpPr>
        <p:spPr/>
        <p:txBody>
          <a:bodyPr>
            <a:normAutofit fontScale="62500" lnSpcReduction="20000"/>
          </a:bodyPr>
          <a:lstStyle/>
          <a:p>
            <a:pPr>
              <a:lnSpc>
                <a:spcPct val="120000"/>
              </a:lnSpc>
              <a:spcBef>
                <a:spcPts val="0"/>
              </a:spcBef>
            </a:pPr>
            <a:r>
              <a:rPr lang="en-US" dirty="0"/>
              <a:t>#########################</a:t>
            </a:r>
          </a:p>
          <a:p>
            <a:pPr>
              <a:lnSpc>
                <a:spcPct val="120000"/>
              </a:lnSpc>
              <a:spcBef>
                <a:spcPts val="0"/>
              </a:spcBef>
            </a:pPr>
            <a:r>
              <a:rPr lang="en-US" dirty="0"/>
              <a:t># enable, step</a:t>
            </a:r>
          </a:p>
          <a:p>
            <a:pPr>
              <a:lnSpc>
                <a:spcPct val="120000"/>
              </a:lnSpc>
              <a:spcBef>
                <a:spcPts val="0"/>
              </a:spcBef>
            </a:pPr>
            <a:r>
              <a:rPr lang="en-US" dirty="0"/>
              <a:t>#########################</a:t>
            </a:r>
          </a:p>
          <a:p>
            <a:pPr>
              <a:lnSpc>
                <a:spcPct val="120000"/>
              </a:lnSpc>
              <a:spcBef>
                <a:spcPts val="0"/>
              </a:spcBef>
            </a:pPr>
            <a:r>
              <a:rPr lang="en-US" dirty="0"/>
              <a:t>Restart	 	</a:t>
            </a:r>
            <a:r>
              <a:rPr lang="en-US" dirty="0">
                <a:solidFill>
                  <a:srgbClr val="FF0000"/>
                </a:solidFill>
              </a:rPr>
              <a:t>false</a:t>
            </a:r>
            <a:r>
              <a:rPr lang="en-US" dirty="0"/>
              <a:t>   </a:t>
            </a:r>
          </a:p>
          <a:p>
            <a:pPr marL="0" indent="0">
              <a:buNone/>
            </a:pPr>
            <a:endParaRPr lang="en-US" dirty="0"/>
          </a:p>
          <a:p>
            <a:pPr>
              <a:lnSpc>
                <a:spcPct val="120000"/>
              </a:lnSpc>
              <a:spcBef>
                <a:spcPts val="0"/>
              </a:spcBef>
            </a:pPr>
            <a:r>
              <a:rPr lang="en-US" dirty="0"/>
              <a:t>####################################</a:t>
            </a:r>
          </a:p>
          <a:p>
            <a:pPr>
              <a:lnSpc>
                <a:spcPct val="120000"/>
              </a:lnSpc>
              <a:spcBef>
                <a:spcPts val="0"/>
              </a:spcBef>
            </a:pPr>
            <a:r>
              <a:rPr lang="en-US" dirty="0"/>
              <a:t># INPUT PDB FILES</a:t>
            </a:r>
          </a:p>
          <a:p>
            <a:pPr>
              <a:lnSpc>
                <a:spcPct val="120000"/>
              </a:lnSpc>
              <a:spcBef>
                <a:spcPts val="0"/>
              </a:spcBef>
            </a:pPr>
            <a:r>
              <a:rPr lang="en-US" dirty="0"/>
              <a:t>####################################</a:t>
            </a:r>
          </a:p>
          <a:p>
            <a:pPr>
              <a:lnSpc>
                <a:spcPct val="120000"/>
              </a:lnSpc>
              <a:spcBef>
                <a:spcPts val="0"/>
              </a:spcBef>
            </a:pPr>
            <a:r>
              <a:rPr lang="en-US" dirty="0"/>
              <a:t>Coordinates 0   </a:t>
            </a:r>
            <a:r>
              <a:rPr lang="en-US" dirty="0">
                <a:solidFill>
                  <a:srgbClr val="FF0000"/>
                </a:solidFill>
              </a:rPr>
              <a:t>../build/START_BOX_0.pdb</a:t>
            </a:r>
            <a:r>
              <a:rPr lang="en-US" dirty="0"/>
              <a:t>	</a:t>
            </a:r>
          </a:p>
          <a:p>
            <a:endParaRPr lang="en-US" dirty="0"/>
          </a:p>
          <a:p>
            <a:pPr>
              <a:lnSpc>
                <a:spcPct val="120000"/>
              </a:lnSpc>
              <a:spcBef>
                <a:spcPts val="0"/>
              </a:spcBef>
            </a:pPr>
            <a:r>
              <a:rPr lang="en-US" dirty="0"/>
              <a:t>####################################</a:t>
            </a:r>
          </a:p>
          <a:p>
            <a:pPr>
              <a:lnSpc>
                <a:spcPct val="120000"/>
              </a:lnSpc>
              <a:spcBef>
                <a:spcPts val="0"/>
              </a:spcBef>
            </a:pPr>
            <a:r>
              <a:rPr lang="en-US" dirty="0"/>
              <a:t># INPUT PSF FILES</a:t>
            </a:r>
          </a:p>
          <a:p>
            <a:pPr>
              <a:lnSpc>
                <a:spcPct val="120000"/>
              </a:lnSpc>
              <a:spcBef>
                <a:spcPts val="0"/>
              </a:spcBef>
            </a:pPr>
            <a:r>
              <a:rPr lang="en-US" dirty="0"/>
              <a:t>####################################</a:t>
            </a:r>
          </a:p>
          <a:p>
            <a:pPr>
              <a:lnSpc>
                <a:spcPct val="120000"/>
              </a:lnSpc>
              <a:spcBef>
                <a:spcPts val="0"/>
              </a:spcBef>
            </a:pPr>
            <a:r>
              <a:rPr lang="en-US" dirty="0"/>
              <a:t>Structure 0    </a:t>
            </a:r>
            <a:r>
              <a:rPr lang="en-US" dirty="0">
                <a:solidFill>
                  <a:srgbClr val="FF0000"/>
                </a:solidFill>
              </a:rPr>
              <a:t>../build/START_BOX_0.psf</a:t>
            </a:r>
          </a:p>
        </p:txBody>
      </p:sp>
      <p:sp>
        <p:nvSpPr>
          <p:cNvPr id="6" name="Content Placeholder 5"/>
          <p:cNvSpPr>
            <a:spLocks noGrp="1"/>
          </p:cNvSpPr>
          <p:nvPr>
            <p:ph sz="half" idx="2"/>
          </p:nvPr>
        </p:nvSpPr>
        <p:spPr>
          <a:xfrm>
            <a:off x="6172199" y="1825625"/>
            <a:ext cx="5751945" cy="4351338"/>
          </a:xfrm>
        </p:spPr>
        <p:txBody>
          <a:bodyPr>
            <a:normAutofit fontScale="62500" lnSpcReduction="20000"/>
          </a:bodyPr>
          <a:lstStyle/>
          <a:p>
            <a:pPr>
              <a:lnSpc>
                <a:spcPct val="120000"/>
              </a:lnSpc>
              <a:spcBef>
                <a:spcPts val="0"/>
              </a:spcBef>
            </a:pPr>
            <a:r>
              <a:rPr lang="en-US" dirty="0"/>
              <a:t>#########################</a:t>
            </a:r>
          </a:p>
          <a:p>
            <a:pPr>
              <a:lnSpc>
                <a:spcPct val="120000"/>
              </a:lnSpc>
              <a:spcBef>
                <a:spcPts val="0"/>
              </a:spcBef>
            </a:pPr>
            <a:r>
              <a:rPr lang="en-US" dirty="0"/>
              <a:t># enable, step</a:t>
            </a:r>
          </a:p>
          <a:p>
            <a:pPr>
              <a:lnSpc>
                <a:spcPct val="120000"/>
              </a:lnSpc>
              <a:spcBef>
                <a:spcPts val="0"/>
              </a:spcBef>
            </a:pPr>
            <a:r>
              <a:rPr lang="en-US" dirty="0"/>
              <a:t>#########################</a:t>
            </a:r>
          </a:p>
          <a:p>
            <a:pPr>
              <a:lnSpc>
                <a:spcPct val="120000"/>
              </a:lnSpc>
              <a:spcBef>
                <a:spcPts val="0"/>
              </a:spcBef>
            </a:pPr>
            <a:r>
              <a:rPr lang="en-US" dirty="0"/>
              <a:t>Restart	 	</a:t>
            </a:r>
            <a:r>
              <a:rPr lang="en-US" dirty="0">
                <a:solidFill>
                  <a:srgbClr val="FF0000"/>
                </a:solidFill>
              </a:rPr>
              <a:t>true </a:t>
            </a:r>
            <a:r>
              <a:rPr lang="en-US" dirty="0"/>
              <a:t>  </a:t>
            </a:r>
          </a:p>
          <a:p>
            <a:pPr marL="0" indent="0">
              <a:buNone/>
            </a:pPr>
            <a:endParaRPr lang="en-US" dirty="0"/>
          </a:p>
          <a:p>
            <a:pPr>
              <a:lnSpc>
                <a:spcPct val="120000"/>
              </a:lnSpc>
              <a:spcBef>
                <a:spcPts val="0"/>
              </a:spcBef>
            </a:pPr>
            <a:r>
              <a:rPr lang="en-US" dirty="0"/>
              <a:t>####################################</a:t>
            </a:r>
          </a:p>
          <a:p>
            <a:pPr>
              <a:lnSpc>
                <a:spcPct val="120000"/>
              </a:lnSpc>
              <a:spcBef>
                <a:spcPts val="0"/>
              </a:spcBef>
            </a:pPr>
            <a:r>
              <a:rPr lang="en-US" dirty="0"/>
              <a:t># INPUT PDB FILES</a:t>
            </a:r>
          </a:p>
          <a:p>
            <a:pPr>
              <a:lnSpc>
                <a:spcPct val="120000"/>
              </a:lnSpc>
              <a:spcBef>
                <a:spcPts val="0"/>
              </a:spcBef>
            </a:pPr>
            <a:r>
              <a:rPr lang="en-US" dirty="0"/>
              <a:t>####################################</a:t>
            </a:r>
          </a:p>
          <a:p>
            <a:pPr>
              <a:lnSpc>
                <a:spcPct val="120000"/>
              </a:lnSpc>
              <a:spcBef>
                <a:spcPts val="0"/>
              </a:spcBef>
            </a:pPr>
            <a:r>
              <a:rPr lang="en-US" dirty="0"/>
              <a:t>Coordinates 0 </a:t>
            </a:r>
            <a:r>
              <a:rPr lang="en-US" dirty="0">
                <a:solidFill>
                  <a:srgbClr val="FF0000"/>
                </a:solidFill>
              </a:rPr>
              <a:t>./Argon_NVT_T_120K_BOX_0_restart.pdb</a:t>
            </a:r>
            <a:r>
              <a:rPr lang="en-US" dirty="0"/>
              <a:t>	</a:t>
            </a:r>
          </a:p>
          <a:p>
            <a:endParaRPr lang="en-US" dirty="0"/>
          </a:p>
          <a:p>
            <a:pPr>
              <a:lnSpc>
                <a:spcPct val="120000"/>
              </a:lnSpc>
              <a:spcBef>
                <a:spcPts val="0"/>
              </a:spcBef>
            </a:pPr>
            <a:r>
              <a:rPr lang="en-US" dirty="0"/>
              <a:t>####################################</a:t>
            </a:r>
          </a:p>
          <a:p>
            <a:pPr>
              <a:lnSpc>
                <a:spcPct val="120000"/>
              </a:lnSpc>
              <a:spcBef>
                <a:spcPts val="0"/>
              </a:spcBef>
            </a:pPr>
            <a:r>
              <a:rPr lang="en-US" dirty="0"/>
              <a:t># INPUT PSF FILES</a:t>
            </a:r>
          </a:p>
          <a:p>
            <a:pPr>
              <a:lnSpc>
                <a:spcPct val="120000"/>
              </a:lnSpc>
              <a:spcBef>
                <a:spcPts val="0"/>
              </a:spcBef>
            </a:pPr>
            <a:r>
              <a:rPr lang="en-US" dirty="0"/>
              <a:t>####################################</a:t>
            </a:r>
          </a:p>
          <a:p>
            <a:pPr>
              <a:lnSpc>
                <a:spcPct val="120000"/>
              </a:lnSpc>
              <a:spcBef>
                <a:spcPts val="0"/>
              </a:spcBef>
            </a:pPr>
            <a:r>
              <a:rPr lang="en-US" dirty="0"/>
              <a:t>Structure 0    </a:t>
            </a:r>
            <a:r>
              <a:rPr lang="en-US" dirty="0">
                <a:solidFill>
                  <a:srgbClr val="FF0000"/>
                </a:solidFill>
              </a:rPr>
              <a:t>./Argon_NVT_T_120K_merged.psf</a:t>
            </a:r>
          </a:p>
        </p:txBody>
      </p:sp>
      <p:cxnSp>
        <p:nvCxnSpPr>
          <p:cNvPr id="4" name="Straight Connector 3"/>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032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Using the restart file</a:t>
            </a:r>
          </a:p>
        </p:txBody>
      </p:sp>
      <p:pic>
        <p:nvPicPr>
          <p:cNvPr id="6" name="Content Placeholder 5"/>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2350" r="6372" b="4835"/>
          <a:stretch/>
        </p:blipFill>
        <p:spPr>
          <a:xfrm>
            <a:off x="243600" y="2087418"/>
            <a:ext cx="5446000" cy="3722255"/>
          </a:xfrm>
        </p:spPr>
      </p:pic>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350" r="6640" b="4605"/>
          <a:stretch/>
        </p:blipFill>
        <p:spPr>
          <a:xfrm>
            <a:off x="6172200" y="2087418"/>
            <a:ext cx="5428800" cy="3731491"/>
          </a:xfrm>
        </p:spPr>
      </p:pic>
      <p:cxnSp>
        <p:nvCxnSpPr>
          <p:cNvPr id="8" name="Straight Connector 7"/>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56146" y="1619513"/>
            <a:ext cx="3726405" cy="461665"/>
          </a:xfrm>
          <a:prstGeom prst="rect">
            <a:avLst/>
          </a:prstGeom>
          <a:noFill/>
        </p:spPr>
        <p:txBody>
          <a:bodyPr wrap="none" rtlCol="0">
            <a:spAutoFit/>
          </a:bodyPr>
          <a:lstStyle/>
          <a:p>
            <a:r>
              <a:rPr lang="en-US" sz="2400" dirty="0" err="1"/>
              <a:t>Packmol</a:t>
            </a:r>
            <a:r>
              <a:rPr lang="en-US" sz="2400" dirty="0"/>
              <a:t> initial configuration</a:t>
            </a:r>
          </a:p>
        </p:txBody>
      </p:sp>
      <p:sp>
        <p:nvSpPr>
          <p:cNvPr id="10" name="TextBox 9"/>
          <p:cNvSpPr txBox="1"/>
          <p:nvPr/>
        </p:nvSpPr>
        <p:spPr>
          <a:xfrm>
            <a:off x="7245928" y="1619513"/>
            <a:ext cx="3568093" cy="461665"/>
          </a:xfrm>
          <a:prstGeom prst="rect">
            <a:avLst/>
          </a:prstGeom>
          <a:noFill/>
        </p:spPr>
        <p:txBody>
          <a:bodyPr wrap="none" rtlCol="0">
            <a:spAutoFit/>
          </a:bodyPr>
          <a:lstStyle/>
          <a:p>
            <a:r>
              <a:rPr lang="en-US" sz="2400" dirty="0"/>
              <a:t>Restart initial configuration</a:t>
            </a:r>
          </a:p>
        </p:txBody>
      </p:sp>
      <p:sp>
        <p:nvSpPr>
          <p:cNvPr id="11" name="TextBox 10"/>
          <p:cNvSpPr txBox="1"/>
          <p:nvPr/>
        </p:nvSpPr>
        <p:spPr>
          <a:xfrm>
            <a:off x="793745" y="6197600"/>
            <a:ext cx="10377649" cy="461665"/>
          </a:xfrm>
          <a:prstGeom prst="rect">
            <a:avLst/>
          </a:prstGeom>
          <a:noFill/>
        </p:spPr>
        <p:txBody>
          <a:bodyPr wrap="none" rtlCol="0">
            <a:spAutoFit/>
          </a:bodyPr>
          <a:lstStyle/>
          <a:p>
            <a:r>
              <a:rPr lang="en-US" sz="2400" dirty="0"/>
              <a:t>Restart file is very useful for systems where the density fluctuates (GEMC, GCMC).</a:t>
            </a:r>
          </a:p>
        </p:txBody>
      </p:sp>
    </p:spTree>
    <p:extLst>
      <p:ext uri="{BB962C8B-B14F-4D97-AF65-F5344CB8AC3E}">
        <p14:creationId xmlns:p14="http://schemas.microsoft.com/office/powerpoint/2010/main" val="2685575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Building new molecules</a:t>
            </a:r>
          </a:p>
        </p:txBody>
      </p:sp>
      <p:sp>
        <p:nvSpPr>
          <p:cNvPr id="3" name="Content Placeholder 2"/>
          <p:cNvSpPr>
            <a:spLocks noGrp="1"/>
          </p:cNvSpPr>
          <p:nvPr>
            <p:ph sz="half" idx="1"/>
          </p:nvPr>
        </p:nvSpPr>
        <p:spPr/>
        <p:txBody>
          <a:bodyPr/>
          <a:lstStyle/>
          <a:p>
            <a:r>
              <a:rPr lang="en-US" dirty="0"/>
              <a:t>Need atomic coordinates of the molecule of interest in PDB format.</a:t>
            </a:r>
          </a:p>
          <a:p>
            <a:endParaRPr lang="en-US" dirty="0"/>
          </a:p>
          <a:p>
            <a:r>
              <a:rPr lang="en-US" dirty="0"/>
              <a:t>Entry in topology file defining bonds between atoms, map of atom names to atom types, and partial charges.</a:t>
            </a:r>
          </a:p>
          <a:p>
            <a:endParaRPr lang="en-US" dirty="0"/>
          </a:p>
          <a:p>
            <a:endParaRPr lang="en-US" dirty="0"/>
          </a:p>
        </p:txBody>
      </p:sp>
      <p:cxnSp>
        <p:nvCxnSpPr>
          <p:cNvPr id="4" name="Straight Connector 3"/>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4014577902"/>
              </p:ext>
            </p:extLst>
          </p:nvPr>
        </p:nvGraphicFramePr>
        <p:xfrm>
          <a:off x="5929745" y="1825625"/>
          <a:ext cx="6234546" cy="4534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842133" y="3861982"/>
            <a:ext cx="1166217" cy="461665"/>
          </a:xfrm>
          <a:prstGeom prst="rect">
            <a:avLst/>
          </a:prstGeom>
          <a:noFill/>
        </p:spPr>
        <p:txBody>
          <a:bodyPr wrap="none" rtlCol="0">
            <a:spAutoFit/>
          </a:bodyPr>
          <a:lstStyle/>
          <a:p>
            <a:r>
              <a:rPr lang="en-US" sz="2400" dirty="0"/>
              <a:t>PSFGEN</a:t>
            </a:r>
          </a:p>
        </p:txBody>
      </p:sp>
    </p:spTree>
    <p:extLst>
      <p:ext uri="{BB962C8B-B14F-4D97-AF65-F5344CB8AC3E}">
        <p14:creationId xmlns:p14="http://schemas.microsoft.com/office/powerpoint/2010/main" val="2409571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Build single molecule PDB (butane)</a:t>
            </a:r>
          </a:p>
        </p:txBody>
      </p:sp>
      <p:sp>
        <p:nvSpPr>
          <p:cNvPr id="3" name="Content Placeholder 2"/>
          <p:cNvSpPr>
            <a:spLocks noGrp="1"/>
          </p:cNvSpPr>
          <p:nvPr>
            <p:ph sz="half" idx="1"/>
          </p:nvPr>
        </p:nvSpPr>
        <p:spPr>
          <a:xfrm>
            <a:off x="838200" y="1825624"/>
            <a:ext cx="5181600" cy="4879975"/>
          </a:xfrm>
        </p:spPr>
        <p:txBody>
          <a:bodyPr>
            <a:normAutofit fontScale="92500" lnSpcReduction="10000"/>
          </a:bodyPr>
          <a:lstStyle/>
          <a:p>
            <a:r>
              <a:rPr lang="en-US" dirty="0"/>
              <a:t>VMD-&gt;extensions-&gt; modeling -&gt; </a:t>
            </a:r>
            <a:r>
              <a:rPr lang="en-US" dirty="0" err="1"/>
              <a:t>molefacture</a:t>
            </a:r>
            <a:endParaRPr lang="en-US" dirty="0"/>
          </a:p>
          <a:p>
            <a:pPr lvl="1"/>
            <a:r>
              <a:rPr lang="en-US" dirty="0"/>
              <a:t>New molecule from fragment</a:t>
            </a:r>
          </a:p>
          <a:p>
            <a:pPr lvl="2"/>
            <a:r>
              <a:rPr lang="en-US" dirty="0"/>
              <a:t>Select “methane”</a:t>
            </a:r>
          </a:p>
          <a:p>
            <a:pPr lvl="1"/>
            <a:r>
              <a:rPr lang="en-US" dirty="0"/>
              <a:t>Select hydrogen atom</a:t>
            </a:r>
          </a:p>
          <a:p>
            <a:pPr lvl="2"/>
            <a:r>
              <a:rPr lang="en-US" dirty="0"/>
              <a:t>Build-&gt;replace hydrogen with fragment</a:t>
            </a:r>
          </a:p>
          <a:p>
            <a:pPr lvl="3"/>
            <a:r>
              <a:rPr lang="en-US" dirty="0"/>
              <a:t>Select methyl</a:t>
            </a:r>
          </a:p>
          <a:p>
            <a:pPr lvl="1"/>
            <a:r>
              <a:rPr lang="en-US" dirty="0"/>
              <a:t>Fix bond length</a:t>
            </a:r>
          </a:p>
          <a:p>
            <a:pPr lvl="2"/>
            <a:r>
              <a:rPr lang="en-US" dirty="0"/>
              <a:t>Select both C atoms and use bond length tool on the upper right panel.</a:t>
            </a:r>
          </a:p>
          <a:p>
            <a:pPr lvl="1"/>
            <a:r>
              <a:rPr lang="en-US" dirty="0"/>
              <a:t>Repeat until we have butane</a:t>
            </a:r>
          </a:p>
          <a:p>
            <a:pPr lvl="1"/>
            <a:r>
              <a:rPr lang="en-US" dirty="0"/>
              <a:t>For UA force field, delete all hydrogen atoms</a:t>
            </a:r>
          </a:p>
          <a:p>
            <a:pPr lvl="1"/>
            <a:r>
              <a:rPr lang="en-US" dirty="0" smtClean="0"/>
              <a:t>Edit atom names and types (“edit selected atom”).</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1893455"/>
            <a:ext cx="5829504" cy="3794004"/>
          </a:xfrm>
        </p:spPr>
      </p:pic>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351" y="1899694"/>
            <a:ext cx="5815353" cy="3840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351" y="1908602"/>
            <a:ext cx="5772042" cy="3831260"/>
          </a:xfrm>
          <a:prstGeom prst="rect">
            <a:avLst/>
          </a:prstGeom>
        </p:spPr>
      </p:pic>
    </p:spTree>
    <p:extLst>
      <p:ext uri="{BB962C8B-B14F-4D97-AF65-F5344CB8AC3E}">
        <p14:creationId xmlns:p14="http://schemas.microsoft.com/office/powerpoint/2010/main" val="174329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515600" cy="1325563"/>
          </a:xfrm>
        </p:spPr>
        <p:txBody>
          <a:bodyPr/>
          <a:lstStyle/>
          <a:p>
            <a:r>
              <a:rPr lang="en-US" dirty="0"/>
              <a:t>Preparing initial configuration</a:t>
            </a:r>
          </a:p>
        </p:txBody>
      </p:sp>
      <p:sp>
        <p:nvSpPr>
          <p:cNvPr id="3" name="Content Placeholder 2"/>
          <p:cNvSpPr>
            <a:spLocks noGrp="1"/>
          </p:cNvSpPr>
          <p:nvPr>
            <p:ph sz="half" idx="1"/>
          </p:nvPr>
        </p:nvSpPr>
        <p:spPr>
          <a:xfrm>
            <a:off x="838200" y="1570182"/>
            <a:ext cx="5181600" cy="4606781"/>
          </a:xfrm>
        </p:spPr>
        <p:txBody>
          <a:bodyPr/>
          <a:lstStyle/>
          <a:p>
            <a:r>
              <a:rPr lang="en-US" dirty="0" smtClean="0"/>
              <a:t>Assign </a:t>
            </a:r>
            <a:r>
              <a:rPr lang="en-US" dirty="0" err="1" smtClean="0"/>
              <a:t>resname</a:t>
            </a:r>
            <a:endParaRPr lang="en-US" dirty="0"/>
          </a:p>
          <a:p>
            <a:pPr lvl="1"/>
            <a:r>
              <a:rPr lang="en-US" dirty="0" smtClean="0"/>
              <a:t>Molecule-&gt;edit </a:t>
            </a:r>
            <a:r>
              <a:rPr lang="en-US" dirty="0" err="1" smtClean="0"/>
              <a:t>segname</a:t>
            </a:r>
            <a:r>
              <a:rPr lang="en-US" dirty="0" smtClean="0"/>
              <a:t>/</a:t>
            </a:r>
            <a:r>
              <a:rPr lang="en-US" dirty="0" err="1" smtClean="0"/>
              <a:t>resname</a:t>
            </a:r>
            <a:r>
              <a:rPr lang="en-US" dirty="0" smtClean="0"/>
              <a:t>/chain</a:t>
            </a:r>
          </a:p>
          <a:p>
            <a:pPr lvl="1"/>
            <a:r>
              <a:rPr lang="en-US" dirty="0" smtClean="0"/>
              <a:t>Set to C4A</a:t>
            </a:r>
            <a:endParaRPr lang="en-US" dirty="0"/>
          </a:p>
          <a:p>
            <a:endParaRPr lang="en-US" dirty="0" smtClean="0"/>
          </a:p>
          <a:p>
            <a:r>
              <a:rPr lang="en-US" dirty="0" smtClean="0"/>
              <a:t>Save PDB</a:t>
            </a:r>
          </a:p>
          <a:p>
            <a:endParaRPr lang="en-US" dirty="0"/>
          </a:p>
          <a:p>
            <a:r>
              <a:rPr lang="en-US" dirty="0" smtClean="0"/>
              <a:t>Save topology file.</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754255" y="1671224"/>
            <a:ext cx="6155729" cy="4505739"/>
          </a:xfrm>
        </p:spPr>
      </p:pic>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3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52650" y="22229"/>
            <a:ext cx="7886700" cy="845165"/>
          </a:xfrm>
        </p:spPr>
        <p:txBody>
          <a:bodyPr/>
          <a:lstStyle/>
          <a:p>
            <a:r>
              <a:rPr lang="en-US" dirty="0" smtClean="0"/>
              <a:t>Acknowledgements</a:t>
            </a:r>
            <a:endParaRPr lang="en-US" dirty="0"/>
          </a:p>
        </p:txBody>
      </p:sp>
      <p:sp>
        <p:nvSpPr>
          <p:cNvPr id="2" name="Slide Number Placeholder 1"/>
          <p:cNvSpPr>
            <a:spLocks noGrp="1"/>
          </p:cNvSpPr>
          <p:nvPr>
            <p:ph type="sldNum" sz="quarter" idx="12"/>
          </p:nvPr>
        </p:nvSpPr>
        <p:spPr/>
        <p:txBody>
          <a:bodyPr/>
          <a:lstStyle/>
          <a:p>
            <a:fld id="{0A0FDF86-CD1A-F643-8415-5473038ABDB7}" type="slidenum">
              <a:rPr lang="en-US" smtClean="0"/>
              <a:t>3</a:t>
            </a:fld>
            <a:endParaRPr lang="en-US"/>
          </a:p>
        </p:txBody>
      </p:sp>
      <p:pic>
        <p:nvPicPr>
          <p:cNvPr id="3" name="Picture 2" descr="http://www.phdcomics.com/comics/archive/phd050415s.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153" y="3217116"/>
            <a:ext cx="8402047" cy="3640887"/>
          </a:xfrm>
          <a:prstGeom prst="rect">
            <a:avLst/>
          </a:prstGeom>
          <a:noFill/>
          <a:ln>
            <a:noFill/>
          </a:ln>
        </p:spPr>
      </p:pic>
      <p:sp>
        <p:nvSpPr>
          <p:cNvPr id="5" name="Rectangle 4"/>
          <p:cNvSpPr/>
          <p:nvPr/>
        </p:nvSpPr>
        <p:spPr>
          <a:xfrm>
            <a:off x="947212" y="908792"/>
            <a:ext cx="10515600" cy="2308324"/>
          </a:xfrm>
          <a:prstGeom prst="rect">
            <a:avLst/>
          </a:prstGeom>
        </p:spPr>
        <p:txBody>
          <a:bodyPr wrap="square">
            <a:spAutoFit/>
          </a:bodyPr>
          <a:lstStyle/>
          <a:p>
            <a:pPr marL="457200" indent="-457200">
              <a:buFont typeface="Arial" panose="020B0604020202020204" pitchFamily="34" charset="0"/>
              <a:buChar char="•"/>
            </a:pPr>
            <a:r>
              <a:rPr lang="en-US" sz="2400" b="1" dirty="0"/>
              <a:t>Mohammad Soroush Barhaghi</a:t>
            </a:r>
            <a:r>
              <a:rPr lang="en-US" sz="2400" dirty="0"/>
              <a:t>, Jason Mick, Younes Nejahi, Kamel </a:t>
            </a:r>
            <a:r>
              <a:rPr lang="en-US" sz="2400" dirty="0" err="1"/>
              <a:t>Rushaidat</a:t>
            </a:r>
            <a:r>
              <a:rPr lang="en-US" sz="2400" dirty="0"/>
              <a:t>, Runxuan Jiang, Brock Jackman, Navendu Bhatnagar, Ganesh Kamath, Loren Schwiebert</a:t>
            </a:r>
          </a:p>
          <a:p>
            <a:pPr marL="457200" indent="-457200">
              <a:buFont typeface="Arial" panose="020B0604020202020204" pitchFamily="34" charset="0"/>
              <a:buChar char="•"/>
            </a:pPr>
            <a:r>
              <a:rPr lang="en-US" sz="2400" dirty="0"/>
              <a:t>National Science Foundation CBET-1066661, ACI-1148168, ACI-1642406</a:t>
            </a:r>
          </a:p>
          <a:p>
            <a:pPr marL="457200" indent="-457200">
              <a:buFont typeface="Arial" panose="020B0604020202020204" pitchFamily="34" charset="0"/>
              <a:buChar char="•"/>
            </a:pPr>
            <a:r>
              <a:rPr lang="en-US" sz="2400" dirty="0"/>
              <a:t>NVIDIA, Silicon Mechanics</a:t>
            </a:r>
          </a:p>
          <a:p>
            <a:pPr marL="457200" indent="-457200">
              <a:buFont typeface="Arial" panose="020B0604020202020204" pitchFamily="34" charset="0"/>
              <a:buChar char="•"/>
            </a:pPr>
            <a:r>
              <a:rPr lang="en-US" sz="2400" dirty="0"/>
              <a:t>Grid Computing at WSU</a:t>
            </a:r>
          </a:p>
        </p:txBody>
      </p:sp>
      <p:cxnSp>
        <p:nvCxnSpPr>
          <p:cNvPr id="8" name="Straight Connector 7"/>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8754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Topology file</a:t>
            </a:r>
          </a:p>
        </p:txBody>
      </p:sp>
      <p:sp>
        <p:nvSpPr>
          <p:cNvPr id="3" name="Content Placeholder 2"/>
          <p:cNvSpPr>
            <a:spLocks noGrp="1"/>
          </p:cNvSpPr>
          <p:nvPr>
            <p:ph sz="half" idx="1"/>
          </p:nvPr>
        </p:nvSpPr>
        <p:spPr/>
        <p:txBody>
          <a:bodyPr>
            <a:normAutofit/>
          </a:bodyPr>
          <a:lstStyle/>
          <a:p>
            <a:pPr marL="0" indent="0">
              <a:buNone/>
            </a:pPr>
            <a:r>
              <a:rPr lang="en-US" b="1" dirty="0"/>
              <a:t>RESI C4A        </a:t>
            </a:r>
            <a:r>
              <a:rPr lang="en-US" dirty="0"/>
              <a:t>0.00 ! n-butane</a:t>
            </a:r>
          </a:p>
          <a:p>
            <a:pPr marL="0" indent="0">
              <a:buNone/>
            </a:pPr>
            <a:r>
              <a:rPr lang="en-US" dirty="0"/>
              <a:t>GROUP</a:t>
            </a:r>
          </a:p>
          <a:p>
            <a:pPr marL="0" indent="0">
              <a:buNone/>
            </a:pPr>
            <a:r>
              <a:rPr lang="en-US" dirty="0"/>
              <a:t>ATOM </a:t>
            </a:r>
            <a:r>
              <a:rPr lang="en-US" b="1" dirty="0"/>
              <a:t>C1 CH3</a:t>
            </a:r>
            <a:r>
              <a:rPr lang="en-US" dirty="0"/>
              <a:t>     0.00 ! C1    C3</a:t>
            </a:r>
          </a:p>
          <a:p>
            <a:pPr marL="0" indent="0">
              <a:buNone/>
            </a:pPr>
            <a:r>
              <a:rPr lang="en-US" dirty="0"/>
              <a:t>ATOM C2 CH2     0.00 !   \  /  \</a:t>
            </a:r>
          </a:p>
          <a:p>
            <a:pPr marL="0" indent="0">
              <a:buNone/>
            </a:pPr>
            <a:r>
              <a:rPr lang="en-US" dirty="0"/>
              <a:t>ATOM C3 CH2     </a:t>
            </a:r>
            <a:r>
              <a:rPr lang="en-US" b="1" dirty="0"/>
              <a:t>0.00</a:t>
            </a:r>
            <a:r>
              <a:rPr lang="en-US" dirty="0"/>
              <a:t> !    C2    C4</a:t>
            </a:r>
          </a:p>
          <a:p>
            <a:pPr marL="0" indent="0">
              <a:buNone/>
            </a:pPr>
            <a:r>
              <a:rPr lang="en-US" dirty="0"/>
              <a:t>ATOM C4 CH3     0.00 !</a:t>
            </a:r>
          </a:p>
          <a:p>
            <a:pPr marL="0" indent="0">
              <a:buNone/>
            </a:pPr>
            <a:r>
              <a:rPr lang="en-US" dirty="0"/>
              <a:t>BOND </a:t>
            </a:r>
            <a:r>
              <a:rPr lang="en-US" b="1" dirty="0"/>
              <a:t>C1 C2 </a:t>
            </a:r>
            <a:r>
              <a:rPr lang="en-US" dirty="0" err="1"/>
              <a:t>C2</a:t>
            </a:r>
            <a:r>
              <a:rPr lang="en-US" dirty="0"/>
              <a:t> C3 </a:t>
            </a:r>
            <a:r>
              <a:rPr lang="en-US" dirty="0" err="1"/>
              <a:t>C3</a:t>
            </a:r>
            <a:r>
              <a:rPr lang="en-US" dirty="0"/>
              <a:t> C4</a:t>
            </a:r>
          </a:p>
          <a:p>
            <a:pPr marL="0" indent="0">
              <a:buNone/>
            </a:pPr>
            <a:r>
              <a:rPr lang="en-US" dirty="0"/>
              <a:t>PATCHING FIRS NONE LAST NONE</a:t>
            </a:r>
          </a:p>
        </p:txBody>
      </p:sp>
      <p:sp>
        <p:nvSpPr>
          <p:cNvPr id="4" name="Content Placeholder 3"/>
          <p:cNvSpPr>
            <a:spLocks noGrp="1"/>
          </p:cNvSpPr>
          <p:nvPr>
            <p:ph sz="half" idx="2"/>
          </p:nvPr>
        </p:nvSpPr>
        <p:spPr/>
        <p:txBody>
          <a:bodyPr>
            <a:normAutofit/>
          </a:bodyPr>
          <a:lstStyle/>
          <a:p>
            <a:r>
              <a:rPr lang="en-US" dirty="0"/>
              <a:t>Defines residue name</a:t>
            </a:r>
          </a:p>
          <a:p>
            <a:endParaRPr lang="en-US" dirty="0"/>
          </a:p>
          <a:p>
            <a:r>
              <a:rPr lang="en-US" dirty="0"/>
              <a:t>Maps atom name to atom type</a:t>
            </a:r>
          </a:p>
          <a:p>
            <a:endParaRPr lang="en-US" dirty="0"/>
          </a:p>
          <a:p>
            <a:r>
              <a:rPr lang="en-US" dirty="0"/>
              <a:t>Column 3 is the partial charge</a:t>
            </a:r>
          </a:p>
          <a:p>
            <a:endParaRPr lang="en-US" dirty="0"/>
          </a:p>
          <a:p>
            <a:r>
              <a:rPr lang="en-US" dirty="0"/>
              <a:t>Defines bonds between pairs of atoms.</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85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Bonds</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21543D5-7107-DF4D-9661-9C8DD27429D2}"/>
              </a:ext>
            </a:extLst>
          </p:cNvPr>
          <p:cNvSpPr/>
          <p:nvPr/>
        </p:nvSpPr>
        <p:spPr>
          <a:xfrm>
            <a:off x="581670" y="2337516"/>
            <a:ext cx="5604681" cy="2308324"/>
          </a:xfrm>
          <a:prstGeom prst="rect">
            <a:avLst/>
          </a:prstGeom>
        </p:spPr>
        <p:txBody>
          <a:bodyPr wrap="square">
            <a:spAutoFit/>
          </a:bodyPr>
          <a:lstStyle/>
          <a:p>
            <a:r>
              <a:rPr lang="en-US" b="1" dirty="0"/>
              <a:t>BONDS</a:t>
            </a:r>
          </a:p>
          <a:p>
            <a:r>
              <a:rPr lang="en-US" dirty="0"/>
              <a:t>!</a:t>
            </a:r>
          </a:p>
          <a:p>
            <a:r>
              <a:rPr lang="en-US" dirty="0"/>
              <a:t>!V(bond) = </a:t>
            </a:r>
            <a:r>
              <a:rPr lang="en-US" dirty="0" err="1"/>
              <a:t>Kb</a:t>
            </a:r>
            <a:r>
              <a:rPr lang="en-US" dirty="0"/>
              <a:t>(b - b0)**2</a:t>
            </a:r>
          </a:p>
          <a:p>
            <a:r>
              <a:rPr lang="en-US" dirty="0"/>
              <a:t>!</a:t>
            </a:r>
          </a:p>
          <a:p>
            <a:r>
              <a:rPr lang="en-US" dirty="0"/>
              <a:t>!atom type    </a:t>
            </a:r>
            <a:r>
              <a:rPr lang="en-US" dirty="0" err="1">
                <a:solidFill>
                  <a:srgbClr val="FF0000"/>
                </a:solidFill>
              </a:rPr>
              <a:t>Kb</a:t>
            </a:r>
            <a:r>
              <a:rPr lang="en-US" dirty="0">
                <a:solidFill>
                  <a:srgbClr val="FF0000"/>
                </a:solidFill>
              </a:rPr>
              <a:t>(K/mole/A**2)     </a:t>
            </a:r>
            <a:r>
              <a:rPr lang="en-US" dirty="0"/>
              <a:t>b0 (A)        description</a:t>
            </a:r>
          </a:p>
          <a:p>
            <a:r>
              <a:rPr lang="en-US" dirty="0"/>
              <a:t>CH3   CH3        9999999999           1.540     ! Fixed. </a:t>
            </a:r>
          </a:p>
          <a:p>
            <a:r>
              <a:rPr lang="en-US" dirty="0"/>
              <a:t>CH3   CH2        9999999999           1.540     ! Fixed. </a:t>
            </a:r>
          </a:p>
          <a:p>
            <a:r>
              <a:rPr lang="en-US" dirty="0"/>
              <a:t>CH2   CH2        9999999999           1.540     ! Fixed.</a:t>
            </a:r>
          </a:p>
        </p:txBody>
      </p:sp>
      <p:sp>
        <p:nvSpPr>
          <p:cNvPr id="11" name="Rectangle 10">
            <a:extLst>
              <a:ext uri="{FF2B5EF4-FFF2-40B4-BE49-F238E27FC236}">
                <a16:creationId xmlns:a16="http://schemas.microsoft.com/office/drawing/2014/main" id="{D4AFFD79-8182-9243-8AB5-5DA666B28D4D}"/>
              </a:ext>
            </a:extLst>
          </p:cNvPr>
          <p:cNvSpPr/>
          <p:nvPr/>
        </p:nvSpPr>
        <p:spPr>
          <a:xfrm>
            <a:off x="6316004" y="2337516"/>
            <a:ext cx="5707674" cy="2308324"/>
          </a:xfrm>
          <a:prstGeom prst="rect">
            <a:avLst/>
          </a:prstGeom>
        </p:spPr>
        <p:txBody>
          <a:bodyPr wrap="square">
            <a:spAutoFit/>
          </a:bodyPr>
          <a:lstStyle/>
          <a:p>
            <a:r>
              <a:rPr lang="en-US" b="1" dirty="0"/>
              <a:t>BONDS</a:t>
            </a:r>
          </a:p>
          <a:p>
            <a:r>
              <a:rPr lang="en-US" dirty="0"/>
              <a:t>!</a:t>
            </a:r>
          </a:p>
          <a:p>
            <a:r>
              <a:rPr lang="en-US" dirty="0"/>
              <a:t>!V(bond) = </a:t>
            </a:r>
            <a:r>
              <a:rPr lang="en-US" dirty="0" err="1"/>
              <a:t>Kb</a:t>
            </a:r>
            <a:r>
              <a:rPr lang="en-US" dirty="0"/>
              <a:t>(b - b0)**2</a:t>
            </a:r>
          </a:p>
          <a:p>
            <a:r>
              <a:rPr lang="en-US" dirty="0"/>
              <a:t>!</a:t>
            </a:r>
          </a:p>
          <a:p>
            <a:r>
              <a:rPr lang="en-US" dirty="0"/>
              <a:t>!atom type      </a:t>
            </a:r>
            <a:r>
              <a:rPr lang="en-US" dirty="0" err="1">
                <a:solidFill>
                  <a:srgbClr val="FF0000"/>
                </a:solidFill>
              </a:rPr>
              <a:t>Kb</a:t>
            </a:r>
            <a:r>
              <a:rPr lang="en-US" dirty="0">
                <a:solidFill>
                  <a:srgbClr val="FF0000"/>
                </a:solidFill>
              </a:rPr>
              <a:t>(Kcal/</a:t>
            </a:r>
            <a:r>
              <a:rPr lang="en-US" dirty="0" err="1">
                <a:solidFill>
                  <a:srgbClr val="FF0000"/>
                </a:solidFill>
              </a:rPr>
              <a:t>mol</a:t>
            </a:r>
            <a:r>
              <a:rPr lang="en-US" dirty="0">
                <a:solidFill>
                  <a:srgbClr val="FF0000"/>
                </a:solidFill>
              </a:rPr>
              <a:t> /A**2)   </a:t>
            </a:r>
            <a:r>
              <a:rPr lang="en-US" dirty="0"/>
              <a:t>b0 (A)        description</a:t>
            </a:r>
          </a:p>
          <a:p>
            <a:r>
              <a:rPr lang="en-US" dirty="0"/>
              <a:t>CH3   CH3        9999999999               1.540     ! Fixed. </a:t>
            </a:r>
          </a:p>
          <a:p>
            <a:r>
              <a:rPr lang="en-US" dirty="0"/>
              <a:t>CH3   CH2        9999999999               1.540     ! Fixed. </a:t>
            </a:r>
          </a:p>
          <a:p>
            <a:r>
              <a:rPr lang="en-US" dirty="0"/>
              <a:t>CH2   CH2        9999999999               1.540     ! Fixed. </a:t>
            </a:r>
          </a:p>
        </p:txBody>
      </p:sp>
      <p:sp>
        <p:nvSpPr>
          <p:cNvPr id="12" name="Rectangle 11">
            <a:extLst>
              <a:ext uri="{FF2B5EF4-FFF2-40B4-BE49-F238E27FC236}">
                <a16:creationId xmlns:a16="http://schemas.microsoft.com/office/drawing/2014/main" id="{52D705C8-DE57-0A4C-A230-07F978F0E282}"/>
              </a:ext>
            </a:extLst>
          </p:cNvPr>
          <p:cNvSpPr/>
          <p:nvPr/>
        </p:nvSpPr>
        <p:spPr>
          <a:xfrm>
            <a:off x="1985535" y="1746501"/>
            <a:ext cx="1398475" cy="584775"/>
          </a:xfrm>
          <a:prstGeom prst="rect">
            <a:avLst/>
          </a:prstGeom>
        </p:spPr>
        <p:txBody>
          <a:bodyPr wrap="square">
            <a:spAutoFit/>
          </a:bodyPr>
          <a:lstStyle/>
          <a:p>
            <a:pPr algn="ctr"/>
            <a:r>
              <a:rPr lang="en-US" sz="3200" b="1" dirty="0"/>
              <a:t>EXOTIC</a:t>
            </a:r>
            <a:endParaRPr lang="en-US" sz="3200" dirty="0"/>
          </a:p>
        </p:txBody>
      </p:sp>
      <p:sp>
        <p:nvSpPr>
          <p:cNvPr id="13" name="Rectangle 12">
            <a:extLst>
              <a:ext uri="{FF2B5EF4-FFF2-40B4-BE49-F238E27FC236}">
                <a16:creationId xmlns:a16="http://schemas.microsoft.com/office/drawing/2014/main" id="{77DCEBFF-C585-114E-B040-71DB7728522E}"/>
              </a:ext>
            </a:extLst>
          </p:cNvPr>
          <p:cNvSpPr/>
          <p:nvPr/>
        </p:nvSpPr>
        <p:spPr>
          <a:xfrm>
            <a:off x="7719869" y="1758981"/>
            <a:ext cx="1997337" cy="584775"/>
          </a:xfrm>
          <a:prstGeom prst="rect">
            <a:avLst/>
          </a:prstGeom>
        </p:spPr>
        <p:txBody>
          <a:bodyPr wrap="square">
            <a:spAutoFit/>
          </a:bodyPr>
          <a:lstStyle/>
          <a:p>
            <a:pPr algn="ctr"/>
            <a:r>
              <a:rPr lang="en-US" sz="3200" b="1" dirty="0"/>
              <a:t>CHARMM</a:t>
            </a:r>
            <a:endParaRPr lang="en-US" sz="32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AD1B6B3-7591-0342-8D7C-A52E1329EBB3}"/>
                  </a:ext>
                </a:extLst>
              </p:cNvPr>
              <p:cNvSpPr/>
              <p:nvPr/>
            </p:nvSpPr>
            <p:spPr>
              <a:xfrm>
                <a:off x="928551" y="5396183"/>
                <a:ext cx="39456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𝑏𝑜𝑛𝑑</m:t>
                          </m:r>
                        </m:sub>
                      </m:sSub>
                      <m:r>
                        <a:rPr lang="en-US" sz="2800" i="1">
                          <a:latin typeface="Cambria Math" charset="0"/>
                        </a:rPr>
                        <m:t>=</m:t>
                      </m:r>
                      <m:sSub>
                        <m:sSubPr>
                          <m:ctrlPr>
                            <a:rPr lang="en-US" sz="2800" i="1">
                              <a:latin typeface="Cambria Math" panose="02040503050406030204" pitchFamily="18" charset="0"/>
                              <a:ea typeface="Calibri" charset="0"/>
                              <a:cs typeface="Times New Roman" charset="0"/>
                            </a:rPr>
                          </m:ctrlPr>
                        </m:sSubPr>
                        <m:e>
                          <m:r>
                            <a:rPr lang="en-US" sz="2800" i="1">
                              <a:latin typeface="Cambria Math" charset="0"/>
                              <a:ea typeface="Calibri" charset="0"/>
                              <a:cs typeface="Times New Roman" charset="0"/>
                            </a:rPr>
                            <m:t>𝐾</m:t>
                          </m:r>
                        </m:e>
                        <m:sub>
                          <m:r>
                            <a:rPr lang="en-US" sz="2800" i="1">
                              <a:latin typeface="Cambria Math" charset="0"/>
                              <a:ea typeface="Calibri" charset="0"/>
                              <a:cs typeface="Times New Roman" charset="0"/>
                            </a:rPr>
                            <m:t>𝑏𝑜𝑛𝑑</m:t>
                          </m:r>
                        </m:sub>
                      </m:sSub>
                      <m:sSup>
                        <m:sSupPr>
                          <m:ctrlPr>
                            <a:rPr lang="en-US" sz="2800" i="1">
                              <a:latin typeface="Cambria Math" panose="02040503050406030204" pitchFamily="18" charset="0"/>
                              <a:ea typeface="Calibri" charset="0"/>
                              <a:cs typeface="Times New Roman" charset="0"/>
                            </a:rPr>
                          </m:ctrlPr>
                        </m:sSupPr>
                        <m:e>
                          <m:d>
                            <m:dPr>
                              <m:ctrlPr>
                                <a:rPr lang="en-US" sz="2800" i="1">
                                  <a:latin typeface="Cambria Math" panose="02040503050406030204" pitchFamily="18" charset="0"/>
                                  <a:ea typeface="Calibri" charset="0"/>
                                  <a:cs typeface="Times New Roman" charset="0"/>
                                </a:rPr>
                              </m:ctrlPr>
                            </m:dPr>
                            <m:e>
                              <m:r>
                                <a:rPr lang="en-US" sz="2800" i="1">
                                  <a:latin typeface="Cambria Math" charset="0"/>
                                  <a:ea typeface="Calibri" charset="0"/>
                                  <a:cs typeface="Times New Roman" charset="0"/>
                                </a:rPr>
                                <m:t>𝑏</m:t>
                              </m:r>
                              <m:r>
                                <a:rPr lang="en-US" sz="2800" i="1">
                                  <a:latin typeface="Cambria Math" charset="0"/>
                                  <a:ea typeface="Calibri" charset="0"/>
                                  <a:cs typeface="Times New Roman" charset="0"/>
                                </a:rPr>
                                <m:t>−</m:t>
                              </m:r>
                              <m:sSub>
                                <m:sSubPr>
                                  <m:ctrlPr>
                                    <a:rPr lang="en-US" sz="2800" i="1">
                                      <a:latin typeface="Cambria Math" panose="02040503050406030204" pitchFamily="18" charset="0"/>
                                      <a:ea typeface="Calibri" charset="0"/>
                                      <a:cs typeface="Times New Roman" charset="0"/>
                                    </a:rPr>
                                  </m:ctrlPr>
                                </m:sSubPr>
                                <m:e>
                                  <m:r>
                                    <a:rPr lang="en-US" sz="2800" i="1">
                                      <a:latin typeface="Cambria Math" charset="0"/>
                                      <a:ea typeface="Calibri" charset="0"/>
                                      <a:cs typeface="Times New Roman" charset="0"/>
                                    </a:rPr>
                                    <m:t>𝑏</m:t>
                                  </m:r>
                                </m:e>
                                <m:sub>
                                  <m:r>
                                    <a:rPr lang="en-US" sz="2800" i="1">
                                      <a:latin typeface="Cambria Math" charset="0"/>
                                      <a:ea typeface="Calibri" charset="0"/>
                                      <a:cs typeface="Times New Roman" charset="0"/>
                                    </a:rPr>
                                    <m:t>0</m:t>
                                  </m:r>
                                </m:sub>
                              </m:sSub>
                            </m:e>
                          </m:d>
                        </m:e>
                        <m:sup>
                          <m:r>
                            <a:rPr lang="en-US" sz="2800" i="1">
                              <a:latin typeface="Cambria Math" charset="0"/>
                              <a:ea typeface="Calibri" charset="0"/>
                              <a:cs typeface="Times New Roman" charset="0"/>
                            </a:rPr>
                            <m:t>2</m:t>
                          </m:r>
                        </m:sup>
                      </m:sSup>
                    </m:oMath>
                  </m:oMathPara>
                </a14:m>
                <a:endParaRPr lang="en-US" sz="2800" dirty="0"/>
              </a:p>
            </p:txBody>
          </p:sp>
        </mc:Choice>
        <mc:Fallback xmlns="">
          <p:sp>
            <p:nvSpPr>
              <p:cNvPr id="14" name="Rectangle 13">
                <a:extLst>
                  <a:ext uri="{FF2B5EF4-FFF2-40B4-BE49-F238E27FC236}">
                    <a16:creationId xmlns:a16="http://schemas.microsoft.com/office/drawing/2014/main" id="{6AD1B6B3-7591-0342-8D7C-A52E1329EBB3}"/>
                  </a:ext>
                </a:extLst>
              </p:cNvPr>
              <p:cNvSpPr>
                <a:spLocks noRot="1" noChangeAspect="1" noMove="1" noResize="1" noEditPoints="1" noAdjustHandles="1" noChangeArrowheads="1" noChangeShapeType="1" noTextEdit="1"/>
              </p:cNvSpPr>
              <p:nvPr/>
            </p:nvSpPr>
            <p:spPr>
              <a:xfrm>
                <a:off x="928551" y="5396183"/>
                <a:ext cx="3945632" cy="523220"/>
              </a:xfrm>
              <a:prstGeom prst="rect">
                <a:avLst/>
              </a:prstGeom>
              <a:blipFill>
                <a:blip r:embed="rId2"/>
                <a:stretch>
                  <a:fillRect b="-2381"/>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3ED83C04-5287-1541-BCF7-EAD40458DDC8}"/>
              </a:ext>
            </a:extLst>
          </p:cNvPr>
          <p:cNvGrpSpPr>
            <a:grpSpLocks noChangeAspect="1"/>
          </p:cNvGrpSpPr>
          <p:nvPr/>
        </p:nvGrpSpPr>
        <p:grpSpPr>
          <a:xfrm>
            <a:off x="6186350" y="4792774"/>
            <a:ext cx="2574950" cy="1463040"/>
            <a:chOff x="6200978" y="1417631"/>
            <a:chExt cx="2069831" cy="1176040"/>
          </a:xfrm>
        </p:grpSpPr>
        <p:pic>
          <p:nvPicPr>
            <p:cNvPr id="17" name="Picture 16">
              <a:extLst>
                <a:ext uri="{FF2B5EF4-FFF2-40B4-BE49-F238E27FC236}">
                  <a16:creationId xmlns:a16="http://schemas.microsoft.com/office/drawing/2014/main" id="{CA16BC6F-BEC8-974F-888F-2EE3B3C1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978" y="1417631"/>
              <a:ext cx="2069831" cy="1176040"/>
            </a:xfrm>
            <a:prstGeom prst="rect">
              <a:avLst/>
            </a:prstGeom>
          </p:spPr>
        </p:pic>
        <p:sp>
          <p:nvSpPr>
            <p:cNvPr id="18" name="Left-Right Arrow 17">
              <a:extLst>
                <a:ext uri="{FF2B5EF4-FFF2-40B4-BE49-F238E27FC236}">
                  <a16:creationId xmlns:a16="http://schemas.microsoft.com/office/drawing/2014/main" id="{CE5B737F-B011-3940-9DAC-D35BC1968015}"/>
                </a:ext>
              </a:extLst>
            </p:cNvPr>
            <p:cNvSpPr/>
            <p:nvPr/>
          </p:nvSpPr>
          <p:spPr>
            <a:xfrm rot="20088093">
              <a:off x="6616215" y="2104110"/>
              <a:ext cx="511390" cy="218665"/>
            </a:xfrm>
            <a:prstGeom prst="leftRightArrow">
              <a:avLst>
                <a:gd name="adj1" fmla="val 27767"/>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726832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Angles</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21543D5-7107-DF4D-9661-9C8DD27429D2}"/>
              </a:ext>
            </a:extLst>
          </p:cNvPr>
          <p:cNvSpPr/>
          <p:nvPr/>
        </p:nvSpPr>
        <p:spPr>
          <a:xfrm>
            <a:off x="581671" y="2337516"/>
            <a:ext cx="5614414" cy="2308324"/>
          </a:xfrm>
          <a:prstGeom prst="rect">
            <a:avLst/>
          </a:prstGeom>
        </p:spPr>
        <p:txBody>
          <a:bodyPr wrap="square">
            <a:spAutoFit/>
          </a:bodyPr>
          <a:lstStyle/>
          <a:p>
            <a:r>
              <a:rPr lang="en-US" b="1" dirty="0"/>
              <a:t>ANGLES</a:t>
            </a:r>
          </a:p>
          <a:p>
            <a:r>
              <a:rPr lang="en-US" dirty="0"/>
              <a:t>!</a:t>
            </a:r>
          </a:p>
          <a:p>
            <a:r>
              <a:rPr lang="en-US" dirty="0"/>
              <a:t>!V(angle) = </a:t>
            </a:r>
            <a:r>
              <a:rPr lang="en-US" dirty="0" err="1"/>
              <a:t>Ktheta</a:t>
            </a:r>
            <a:r>
              <a:rPr lang="en-US" dirty="0"/>
              <a:t>(Theta - Theta0)**2!</a:t>
            </a:r>
          </a:p>
          <a:p>
            <a:r>
              <a:rPr lang="en-US" dirty="0"/>
              <a:t>!</a:t>
            </a:r>
          </a:p>
          <a:p>
            <a:r>
              <a:rPr lang="en-US" dirty="0"/>
              <a:t>!atom types         </a:t>
            </a:r>
            <a:r>
              <a:rPr lang="en-US" dirty="0" err="1">
                <a:solidFill>
                  <a:srgbClr val="FF0000"/>
                </a:solidFill>
              </a:rPr>
              <a:t>Ktheta</a:t>
            </a:r>
            <a:r>
              <a:rPr lang="en-US" dirty="0">
                <a:solidFill>
                  <a:srgbClr val="FF0000"/>
                </a:solidFill>
              </a:rPr>
              <a:t>(K/mole/rad**2)    </a:t>
            </a:r>
            <a:r>
              <a:rPr lang="en-US" dirty="0"/>
              <a:t>Theta0(degree) </a:t>
            </a:r>
          </a:p>
          <a:p>
            <a:r>
              <a:rPr lang="en-US" dirty="0"/>
              <a:t>CH3   CH2   CH3         31250                            114.00 ! </a:t>
            </a:r>
          </a:p>
          <a:p>
            <a:r>
              <a:rPr lang="en-US" dirty="0"/>
              <a:t>CH3   CH2   CH2         31250                            114.00 ! </a:t>
            </a:r>
          </a:p>
          <a:p>
            <a:r>
              <a:rPr lang="en-US" dirty="0"/>
              <a:t>CH2   CH2   CH2         31250                            114.00 ! </a:t>
            </a:r>
          </a:p>
        </p:txBody>
      </p:sp>
      <p:sp>
        <p:nvSpPr>
          <p:cNvPr id="12" name="Rectangle 11">
            <a:extLst>
              <a:ext uri="{FF2B5EF4-FFF2-40B4-BE49-F238E27FC236}">
                <a16:creationId xmlns:a16="http://schemas.microsoft.com/office/drawing/2014/main" id="{52D705C8-DE57-0A4C-A230-07F978F0E282}"/>
              </a:ext>
            </a:extLst>
          </p:cNvPr>
          <p:cNvSpPr/>
          <p:nvPr/>
        </p:nvSpPr>
        <p:spPr>
          <a:xfrm>
            <a:off x="1985535" y="1746501"/>
            <a:ext cx="1398475" cy="584775"/>
          </a:xfrm>
          <a:prstGeom prst="rect">
            <a:avLst/>
          </a:prstGeom>
        </p:spPr>
        <p:txBody>
          <a:bodyPr wrap="square">
            <a:spAutoFit/>
          </a:bodyPr>
          <a:lstStyle/>
          <a:p>
            <a:pPr algn="ctr"/>
            <a:r>
              <a:rPr lang="en-US" sz="3200" b="1" dirty="0"/>
              <a:t>EXOTIC</a:t>
            </a:r>
            <a:endParaRPr lang="en-US" sz="3200" dirty="0"/>
          </a:p>
        </p:txBody>
      </p:sp>
      <p:sp>
        <p:nvSpPr>
          <p:cNvPr id="13" name="Rectangle 12">
            <a:extLst>
              <a:ext uri="{FF2B5EF4-FFF2-40B4-BE49-F238E27FC236}">
                <a16:creationId xmlns:a16="http://schemas.microsoft.com/office/drawing/2014/main" id="{77DCEBFF-C585-114E-B040-71DB7728522E}"/>
              </a:ext>
            </a:extLst>
          </p:cNvPr>
          <p:cNvSpPr/>
          <p:nvPr/>
        </p:nvSpPr>
        <p:spPr>
          <a:xfrm>
            <a:off x="7719869" y="1758981"/>
            <a:ext cx="1997337" cy="584775"/>
          </a:xfrm>
          <a:prstGeom prst="rect">
            <a:avLst/>
          </a:prstGeom>
        </p:spPr>
        <p:txBody>
          <a:bodyPr wrap="square">
            <a:spAutoFit/>
          </a:bodyPr>
          <a:lstStyle/>
          <a:p>
            <a:pPr algn="ctr"/>
            <a:r>
              <a:rPr lang="en-US" sz="3200" b="1" dirty="0"/>
              <a:t>CHARMM</a:t>
            </a:r>
            <a:endParaRPr lang="en-US" sz="32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0C0FC3D-8409-7F40-A06C-DE684D52FC96}"/>
                  </a:ext>
                </a:extLst>
              </p:cNvPr>
              <p:cNvSpPr/>
              <p:nvPr/>
            </p:nvSpPr>
            <p:spPr>
              <a:xfrm>
                <a:off x="1360956" y="5657793"/>
                <a:ext cx="4046108" cy="566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𝑏𝑒𝑛𝑑</m:t>
                          </m:r>
                        </m:sub>
                      </m:sSub>
                      <m:r>
                        <a:rPr lang="en-US" sz="2800" i="1">
                          <a:latin typeface="Cambria Math" charset="0"/>
                        </a:rPr>
                        <m:t>=</m:t>
                      </m:r>
                      <m:sSub>
                        <m:sSubPr>
                          <m:ctrlPr>
                            <a:rPr lang="en-US" sz="2800" i="1">
                              <a:latin typeface="Cambria Math" panose="02040503050406030204" pitchFamily="18" charset="0"/>
                              <a:ea typeface="Calibri" charset="0"/>
                              <a:cs typeface="Times New Roman" charset="0"/>
                            </a:rPr>
                          </m:ctrlPr>
                        </m:sSubPr>
                        <m:e>
                          <m:r>
                            <a:rPr lang="en-US" sz="2800" i="1">
                              <a:latin typeface="Cambria Math" charset="0"/>
                              <a:ea typeface="Calibri" charset="0"/>
                              <a:cs typeface="Times New Roman" charset="0"/>
                            </a:rPr>
                            <m:t>𝐾</m:t>
                          </m:r>
                        </m:e>
                        <m:sub>
                          <m:r>
                            <a:rPr lang="en-US" sz="2800" i="1">
                              <a:latin typeface="Cambria Math" charset="0"/>
                              <a:ea typeface="Calibri" charset="0"/>
                              <a:cs typeface="Times New Roman" charset="0"/>
                            </a:rPr>
                            <m:t>𝑎𝑛𝑔𝑙𝑒</m:t>
                          </m:r>
                        </m:sub>
                      </m:sSub>
                      <m:sSup>
                        <m:sSupPr>
                          <m:ctrlPr>
                            <a:rPr lang="en-US" sz="2800" i="1">
                              <a:latin typeface="Cambria Math" panose="02040503050406030204" pitchFamily="18" charset="0"/>
                              <a:ea typeface="Calibri" charset="0"/>
                              <a:cs typeface="Times New Roman" charset="0"/>
                            </a:rPr>
                          </m:ctrlPr>
                        </m:sSupPr>
                        <m:e>
                          <m:d>
                            <m:dPr>
                              <m:ctrlPr>
                                <a:rPr lang="en-US" sz="2800" i="1">
                                  <a:latin typeface="Cambria Math" panose="02040503050406030204" pitchFamily="18" charset="0"/>
                                  <a:ea typeface="Calibri" charset="0"/>
                                  <a:cs typeface="Times New Roman" charset="0"/>
                                </a:rPr>
                              </m:ctrlPr>
                            </m:dPr>
                            <m:e>
                              <m:r>
                                <a:rPr lang="en-US" sz="2800" i="1">
                                  <a:latin typeface="Cambria Math" charset="0"/>
                                  <a:ea typeface="Cambria Math" charset="0"/>
                                  <a:cs typeface="Cambria Math" charset="0"/>
                                </a:rPr>
                                <m:t>𝜃</m:t>
                              </m:r>
                              <m:r>
                                <a:rPr lang="en-US" sz="2800" i="1">
                                  <a:latin typeface="Cambria Math" charset="0"/>
                                  <a:ea typeface="Calibri" charset="0"/>
                                  <a:cs typeface="Times New Roman" charset="0"/>
                                </a:rPr>
                                <m:t>−</m:t>
                              </m:r>
                              <m:sSub>
                                <m:sSubPr>
                                  <m:ctrlPr>
                                    <a:rPr lang="en-US" sz="2800" i="1">
                                      <a:latin typeface="Cambria Math" panose="02040503050406030204" pitchFamily="18" charset="0"/>
                                      <a:ea typeface="Calibri" charset="0"/>
                                      <a:cs typeface="Times New Roman" charset="0"/>
                                    </a:rPr>
                                  </m:ctrlPr>
                                </m:sSubPr>
                                <m:e>
                                  <m:r>
                                    <a:rPr lang="en-US" sz="2800" i="1">
                                      <a:latin typeface="Cambria Math" charset="0"/>
                                      <a:ea typeface="Cambria Math" charset="0"/>
                                      <a:cs typeface="Cambria Math" charset="0"/>
                                    </a:rPr>
                                    <m:t>𝜃</m:t>
                                  </m:r>
                                </m:e>
                                <m:sub>
                                  <m:r>
                                    <a:rPr lang="en-US" sz="2800" i="1">
                                      <a:latin typeface="Cambria Math" charset="0"/>
                                      <a:ea typeface="Calibri" charset="0"/>
                                      <a:cs typeface="Times New Roman" charset="0"/>
                                    </a:rPr>
                                    <m:t>0</m:t>
                                  </m:r>
                                </m:sub>
                              </m:sSub>
                            </m:e>
                          </m:d>
                        </m:e>
                        <m:sup>
                          <m:r>
                            <a:rPr lang="en-US" sz="2800" i="1">
                              <a:latin typeface="Cambria Math" charset="0"/>
                              <a:ea typeface="Calibri" charset="0"/>
                              <a:cs typeface="Times New Roman" charset="0"/>
                            </a:rPr>
                            <m:t>2</m:t>
                          </m:r>
                        </m:sup>
                      </m:sSup>
                    </m:oMath>
                  </m:oMathPara>
                </a14:m>
                <a:endParaRPr lang="en-US" sz="2800" dirty="0"/>
              </a:p>
            </p:txBody>
          </p:sp>
        </mc:Choice>
        <mc:Fallback xmlns="">
          <p:sp>
            <p:nvSpPr>
              <p:cNvPr id="3" name="Rectangle 2">
                <a:extLst>
                  <a:ext uri="{FF2B5EF4-FFF2-40B4-BE49-F238E27FC236}">
                    <a16:creationId xmlns:a16="http://schemas.microsoft.com/office/drawing/2014/main" id="{50C0FC3D-8409-7F40-A06C-DE684D52FC96}"/>
                  </a:ext>
                </a:extLst>
              </p:cNvPr>
              <p:cNvSpPr>
                <a:spLocks noRot="1" noChangeAspect="1" noMove="1" noResize="1" noEditPoints="1" noAdjustHandles="1" noChangeArrowheads="1" noChangeShapeType="1" noTextEdit="1"/>
              </p:cNvSpPr>
              <p:nvPr/>
            </p:nvSpPr>
            <p:spPr>
              <a:xfrm>
                <a:off x="1360956" y="5657793"/>
                <a:ext cx="4046108" cy="566886"/>
              </a:xfrm>
              <a:prstGeom prst="rect">
                <a:avLst/>
              </a:prstGeom>
              <a:blipFill>
                <a:blip r:embed="rId2"/>
                <a:stretch>
                  <a:fillRect b="-8696"/>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B78F3C7E-35A9-0D4B-B695-8C20345B5B47}"/>
              </a:ext>
            </a:extLst>
          </p:cNvPr>
          <p:cNvGrpSpPr>
            <a:grpSpLocks noChangeAspect="1"/>
          </p:cNvGrpSpPr>
          <p:nvPr/>
        </p:nvGrpSpPr>
        <p:grpSpPr>
          <a:xfrm>
            <a:off x="6345859" y="5099038"/>
            <a:ext cx="2574950" cy="1463040"/>
            <a:chOff x="6295909" y="3834710"/>
            <a:chExt cx="2069831" cy="1176040"/>
          </a:xfrm>
        </p:grpSpPr>
        <p:pic>
          <p:nvPicPr>
            <p:cNvPr id="19" name="Picture 18">
              <a:extLst>
                <a:ext uri="{FF2B5EF4-FFF2-40B4-BE49-F238E27FC236}">
                  <a16:creationId xmlns:a16="http://schemas.microsoft.com/office/drawing/2014/main" id="{8C05C8A6-E7A8-8D47-9FA4-12E657273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09" y="3834710"/>
              <a:ext cx="2069831" cy="1176040"/>
            </a:xfrm>
            <a:prstGeom prst="rect">
              <a:avLst/>
            </a:prstGeom>
          </p:spPr>
        </p:pic>
        <p:sp>
          <p:nvSpPr>
            <p:cNvPr id="20" name="Curved Up Arrow 19">
              <a:extLst>
                <a:ext uri="{FF2B5EF4-FFF2-40B4-BE49-F238E27FC236}">
                  <a16:creationId xmlns:a16="http://schemas.microsoft.com/office/drawing/2014/main" id="{B20992F2-23D8-474F-8AA8-C1C135EE4190}"/>
                </a:ext>
              </a:extLst>
            </p:cNvPr>
            <p:cNvSpPr/>
            <p:nvPr/>
          </p:nvSpPr>
          <p:spPr>
            <a:xfrm>
              <a:off x="6817577" y="4635653"/>
              <a:ext cx="546701" cy="192062"/>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grpSp>
      <p:sp>
        <p:nvSpPr>
          <p:cNvPr id="21" name="Rectangle 20">
            <a:extLst>
              <a:ext uri="{FF2B5EF4-FFF2-40B4-BE49-F238E27FC236}">
                <a16:creationId xmlns:a16="http://schemas.microsoft.com/office/drawing/2014/main" id="{C80DAAF3-3C21-9047-B79A-D33779696544}"/>
              </a:ext>
            </a:extLst>
          </p:cNvPr>
          <p:cNvSpPr/>
          <p:nvPr/>
        </p:nvSpPr>
        <p:spPr>
          <a:xfrm>
            <a:off x="6345923" y="2343756"/>
            <a:ext cx="5764189" cy="2308324"/>
          </a:xfrm>
          <a:prstGeom prst="rect">
            <a:avLst/>
          </a:prstGeom>
        </p:spPr>
        <p:txBody>
          <a:bodyPr wrap="square">
            <a:spAutoFit/>
          </a:bodyPr>
          <a:lstStyle/>
          <a:p>
            <a:r>
              <a:rPr lang="en-US" b="1" dirty="0"/>
              <a:t>ANGLES</a:t>
            </a:r>
          </a:p>
          <a:p>
            <a:r>
              <a:rPr lang="en-US" dirty="0"/>
              <a:t>!</a:t>
            </a:r>
          </a:p>
          <a:p>
            <a:r>
              <a:rPr lang="en-US" dirty="0"/>
              <a:t>!V(angle) = </a:t>
            </a:r>
            <a:r>
              <a:rPr lang="en-US" dirty="0" err="1"/>
              <a:t>Ktheta</a:t>
            </a:r>
            <a:r>
              <a:rPr lang="en-US" dirty="0"/>
              <a:t>(Theta - Theta0)**2!</a:t>
            </a:r>
          </a:p>
          <a:p>
            <a:r>
              <a:rPr lang="en-US" dirty="0"/>
              <a:t>!</a:t>
            </a:r>
          </a:p>
          <a:p>
            <a:r>
              <a:rPr lang="en-US" dirty="0"/>
              <a:t>!atom types         </a:t>
            </a:r>
            <a:r>
              <a:rPr lang="en-US" dirty="0" err="1">
                <a:solidFill>
                  <a:srgbClr val="FF0000"/>
                </a:solidFill>
              </a:rPr>
              <a:t>Ktheta</a:t>
            </a:r>
            <a:r>
              <a:rPr lang="en-US" dirty="0">
                <a:solidFill>
                  <a:srgbClr val="FF0000"/>
                </a:solidFill>
              </a:rPr>
              <a:t>(Kcal/mole/rad**2)  </a:t>
            </a:r>
            <a:r>
              <a:rPr lang="en-US" dirty="0"/>
              <a:t>Theta0(degree) </a:t>
            </a:r>
          </a:p>
          <a:p>
            <a:r>
              <a:rPr lang="en-US" dirty="0"/>
              <a:t>CH3   CH2   CH3         62.10013                          114.00 ! </a:t>
            </a:r>
          </a:p>
          <a:p>
            <a:r>
              <a:rPr lang="en-US" dirty="0"/>
              <a:t>CH3   CH2   CH2         62.10013                          114.00 ! </a:t>
            </a:r>
          </a:p>
          <a:p>
            <a:r>
              <a:rPr lang="en-US" dirty="0"/>
              <a:t>CH2   CH2   CH2         62.10013                          114.00 ! </a:t>
            </a:r>
          </a:p>
        </p:txBody>
      </p:sp>
    </p:spTree>
    <p:extLst>
      <p:ext uri="{BB962C8B-B14F-4D97-AF65-F5344CB8AC3E}">
        <p14:creationId xmlns:p14="http://schemas.microsoft.com/office/powerpoint/2010/main" val="1190424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Dihedrals</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21543D5-7107-DF4D-9661-9C8DD27429D2}"/>
              </a:ext>
            </a:extLst>
          </p:cNvPr>
          <p:cNvSpPr/>
          <p:nvPr/>
        </p:nvSpPr>
        <p:spPr>
          <a:xfrm>
            <a:off x="581670" y="2337516"/>
            <a:ext cx="5259572" cy="2585323"/>
          </a:xfrm>
          <a:prstGeom prst="rect">
            <a:avLst/>
          </a:prstGeom>
        </p:spPr>
        <p:txBody>
          <a:bodyPr wrap="square">
            <a:spAutoFit/>
          </a:bodyPr>
          <a:lstStyle/>
          <a:p>
            <a:r>
              <a:rPr lang="en-US" b="1" dirty="0"/>
              <a:t>DIHEDRALS</a:t>
            </a:r>
          </a:p>
          <a:p>
            <a:r>
              <a:rPr lang="en-US" dirty="0"/>
              <a:t>!</a:t>
            </a:r>
          </a:p>
          <a:p>
            <a:r>
              <a:rPr lang="en-US" dirty="0"/>
              <a:t>! V(dihedral) = </a:t>
            </a:r>
            <a:r>
              <a:rPr lang="en-US" dirty="0" err="1"/>
              <a:t>Kchi</a:t>
            </a:r>
            <a:r>
              <a:rPr lang="en-US" dirty="0"/>
              <a:t>(1 + cos(n(chi) - delta))</a:t>
            </a:r>
          </a:p>
          <a:p>
            <a:r>
              <a:rPr lang="en-US" dirty="0"/>
              <a:t>!</a:t>
            </a:r>
          </a:p>
          <a:p>
            <a:r>
              <a:rPr lang="en-US" dirty="0"/>
              <a:t>!atom types         </a:t>
            </a:r>
            <a:r>
              <a:rPr lang="en-US" dirty="0" err="1">
                <a:solidFill>
                  <a:srgbClr val="FF0000"/>
                </a:solidFill>
              </a:rPr>
              <a:t>Kchi</a:t>
            </a:r>
            <a:r>
              <a:rPr lang="en-US" dirty="0">
                <a:solidFill>
                  <a:srgbClr val="FF0000"/>
                </a:solidFill>
              </a:rPr>
              <a:t>(K/mole)        n     </a:t>
            </a:r>
            <a:r>
              <a:rPr lang="en-US" dirty="0"/>
              <a:t>delta(degree) </a:t>
            </a:r>
          </a:p>
          <a:p>
            <a:r>
              <a:rPr lang="en-US" dirty="0"/>
              <a:t>X   CH2 CH2 X           0.000000          0        0.0    ! </a:t>
            </a:r>
          </a:p>
          <a:p>
            <a:r>
              <a:rPr lang="en-US" dirty="0"/>
              <a:t>X   CH2 CH2 X       355.029964          1        0.0    ! </a:t>
            </a:r>
          </a:p>
          <a:p>
            <a:r>
              <a:rPr lang="en-US" dirty="0"/>
              <a:t>X   CH2 CH2 X        -68.189775          2    180.0   ! </a:t>
            </a:r>
          </a:p>
          <a:p>
            <a:r>
              <a:rPr lang="en-US" dirty="0"/>
              <a:t>X   CH2 CH2 X       791.317812          3         0.0   ! </a:t>
            </a:r>
          </a:p>
        </p:txBody>
      </p:sp>
      <p:sp>
        <p:nvSpPr>
          <p:cNvPr id="12" name="Rectangle 11">
            <a:extLst>
              <a:ext uri="{FF2B5EF4-FFF2-40B4-BE49-F238E27FC236}">
                <a16:creationId xmlns:a16="http://schemas.microsoft.com/office/drawing/2014/main" id="{52D705C8-DE57-0A4C-A230-07F978F0E282}"/>
              </a:ext>
            </a:extLst>
          </p:cNvPr>
          <p:cNvSpPr/>
          <p:nvPr/>
        </p:nvSpPr>
        <p:spPr>
          <a:xfrm>
            <a:off x="1985535" y="1746501"/>
            <a:ext cx="1398475" cy="584775"/>
          </a:xfrm>
          <a:prstGeom prst="rect">
            <a:avLst/>
          </a:prstGeom>
        </p:spPr>
        <p:txBody>
          <a:bodyPr wrap="square">
            <a:spAutoFit/>
          </a:bodyPr>
          <a:lstStyle/>
          <a:p>
            <a:pPr algn="ctr"/>
            <a:r>
              <a:rPr lang="en-US" sz="3200" b="1" dirty="0"/>
              <a:t>EXOTIC</a:t>
            </a:r>
            <a:endParaRPr lang="en-US" sz="3200" dirty="0"/>
          </a:p>
        </p:txBody>
      </p:sp>
      <p:sp>
        <p:nvSpPr>
          <p:cNvPr id="13" name="Rectangle 12">
            <a:extLst>
              <a:ext uri="{FF2B5EF4-FFF2-40B4-BE49-F238E27FC236}">
                <a16:creationId xmlns:a16="http://schemas.microsoft.com/office/drawing/2014/main" id="{77DCEBFF-C585-114E-B040-71DB7728522E}"/>
              </a:ext>
            </a:extLst>
          </p:cNvPr>
          <p:cNvSpPr/>
          <p:nvPr/>
        </p:nvSpPr>
        <p:spPr>
          <a:xfrm>
            <a:off x="7719869" y="1758981"/>
            <a:ext cx="1997337" cy="584775"/>
          </a:xfrm>
          <a:prstGeom prst="rect">
            <a:avLst/>
          </a:prstGeom>
        </p:spPr>
        <p:txBody>
          <a:bodyPr wrap="square">
            <a:spAutoFit/>
          </a:bodyPr>
          <a:lstStyle/>
          <a:p>
            <a:pPr algn="ctr"/>
            <a:r>
              <a:rPr lang="en-US" sz="3200" b="1" dirty="0"/>
              <a:t>CHARMM</a:t>
            </a:r>
            <a:endParaRPr lang="en-US" sz="3200" dirty="0"/>
          </a:p>
        </p:txBody>
      </p:sp>
      <p:grpSp>
        <p:nvGrpSpPr>
          <p:cNvPr id="14" name="Group 13">
            <a:extLst>
              <a:ext uri="{FF2B5EF4-FFF2-40B4-BE49-F238E27FC236}">
                <a16:creationId xmlns:a16="http://schemas.microsoft.com/office/drawing/2014/main" id="{17D091E3-92E1-FF42-9A53-613BC0A66DB6}"/>
              </a:ext>
            </a:extLst>
          </p:cNvPr>
          <p:cNvGrpSpPr>
            <a:grpSpLocks noChangeAspect="1"/>
          </p:cNvGrpSpPr>
          <p:nvPr/>
        </p:nvGrpSpPr>
        <p:grpSpPr>
          <a:xfrm>
            <a:off x="7180971" y="5082253"/>
            <a:ext cx="2574950" cy="1463040"/>
            <a:chOff x="6549061" y="5069608"/>
            <a:chExt cx="2069831" cy="1176040"/>
          </a:xfrm>
        </p:grpSpPr>
        <p:pic>
          <p:nvPicPr>
            <p:cNvPr id="16" name="Picture 15">
              <a:extLst>
                <a:ext uri="{FF2B5EF4-FFF2-40B4-BE49-F238E27FC236}">
                  <a16:creationId xmlns:a16="http://schemas.microsoft.com/office/drawing/2014/main" id="{C576B9A8-3FF4-794A-9D3A-8A995FD43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061" y="5069608"/>
              <a:ext cx="2069831" cy="1176040"/>
            </a:xfrm>
            <a:prstGeom prst="rect">
              <a:avLst/>
            </a:prstGeom>
          </p:spPr>
        </p:pic>
        <p:sp>
          <p:nvSpPr>
            <p:cNvPr id="17" name="Curved Up Arrow 16">
              <a:extLst>
                <a:ext uri="{FF2B5EF4-FFF2-40B4-BE49-F238E27FC236}">
                  <a16:creationId xmlns:a16="http://schemas.microsoft.com/office/drawing/2014/main" id="{759E68F5-DAC8-8249-BDFA-A3EEDC1BDA71}"/>
                </a:ext>
              </a:extLst>
            </p:cNvPr>
            <p:cNvSpPr/>
            <p:nvPr/>
          </p:nvSpPr>
          <p:spPr>
            <a:xfrm rot="8253052">
              <a:off x="7310117" y="5575369"/>
              <a:ext cx="776321" cy="337542"/>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3ECAFC7-B8D2-AE41-AF71-EF79AB236DDC}"/>
                  </a:ext>
                </a:extLst>
              </p:cNvPr>
              <p:cNvSpPr/>
              <p:nvPr/>
            </p:nvSpPr>
            <p:spPr>
              <a:xfrm>
                <a:off x="1210965" y="5245894"/>
                <a:ext cx="5334281" cy="1268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𝐸</m:t>
                          </m:r>
                        </m:e>
                        <m:sub>
                          <m:r>
                            <a:rPr lang="en-US" sz="2800" i="1">
                              <a:latin typeface="Cambria Math" panose="02040503050406030204" pitchFamily="18" charset="0"/>
                            </a:rPr>
                            <m:t>𝑡𝑜𝑟𝑠</m:t>
                          </m:r>
                        </m:sub>
                      </m:sSub>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𝑛</m:t>
                          </m:r>
                          <m:r>
                            <a:rPr lang="en-US" sz="2800" i="1">
                              <a:latin typeface="Cambria Math" charset="0"/>
                            </a:rPr>
                            <m:t>=0</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b="0" i="1" smtClean="0">
                                  <a:latin typeface="Cambria Math" panose="02040503050406030204" pitchFamily="18" charset="0"/>
                                </a:rPr>
                                <m:t>𝐾</m:t>
                              </m:r>
                            </m:e>
                            <m:sub>
                              <m:r>
                                <a:rPr lang="en-US" sz="2800" i="1">
                                  <a:latin typeface="Cambria Math" charset="0"/>
                                </a:rPr>
                                <m:t>𝑖</m:t>
                              </m:r>
                            </m:sub>
                          </m:sSub>
                          <m:d>
                            <m:dPr>
                              <m:ctrlPr>
                                <a:rPr lang="en-US" sz="2800" i="1">
                                  <a:latin typeface="Cambria Math" panose="02040503050406030204" pitchFamily="18" charset="0"/>
                                </a:rPr>
                              </m:ctrlPr>
                            </m:dPr>
                            <m:e>
                              <m:r>
                                <a:rPr lang="en-US" sz="2800" i="1">
                                  <a:latin typeface="Cambria Math" panose="02040503050406030204" pitchFamily="18" charset="0"/>
                                </a:rPr>
                                <m:t>1+</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cos</m:t>
                                  </m:r>
                                </m:fName>
                                <m:e>
                                  <m:d>
                                    <m:dPr>
                                      <m:ctrlPr>
                                        <a:rPr lang="en-US" sz="2800" i="1">
                                          <a:latin typeface="Cambria Math" panose="02040503050406030204" pitchFamily="18" charset="0"/>
                                        </a:rPr>
                                      </m:ctrlPr>
                                    </m:dPr>
                                    <m:e>
                                      <m:r>
                                        <a:rPr lang="en-US" sz="2800" b="0" i="1" smtClean="0">
                                          <a:latin typeface="Cambria Math" panose="02040503050406030204" pitchFamily="18" charset="0"/>
                                        </a:rPr>
                                        <m:t>𝑛</m:t>
                                      </m:r>
                                      <m:r>
                                        <a:rPr lang="en-US" sz="2800" i="1">
                                          <a:latin typeface="Cambria Math" panose="02040503050406030204" pitchFamily="18" charset="0"/>
                                        </a:rPr>
                                        <m:t>𝜙</m:t>
                                      </m:r>
                                      <m:r>
                                        <a:rPr lang="en-US" sz="2800" i="1">
                                          <a:latin typeface="Cambria Math" panose="02040503050406030204" pitchFamily="18" charset="0"/>
                                        </a:rPr>
                                        <m:t>−</m:t>
                                      </m:r>
                                      <m:r>
                                        <a:rPr lang="en-US" sz="2800" i="1">
                                          <a:latin typeface="Cambria Math" panose="02040503050406030204" pitchFamily="18" charset="0"/>
                                        </a:rPr>
                                        <m:t>𝛿</m:t>
                                      </m:r>
                                    </m:e>
                                  </m:d>
                                </m:e>
                              </m:func>
                            </m:e>
                          </m:d>
                        </m:e>
                      </m:nary>
                    </m:oMath>
                  </m:oMathPara>
                </a14:m>
                <a:endParaRPr lang="en-US" sz="2800" dirty="0"/>
              </a:p>
            </p:txBody>
          </p:sp>
        </mc:Choice>
        <mc:Fallback xmlns="">
          <p:sp>
            <p:nvSpPr>
              <p:cNvPr id="4" name="Rectangle 3">
                <a:extLst>
                  <a:ext uri="{FF2B5EF4-FFF2-40B4-BE49-F238E27FC236}">
                    <a16:creationId xmlns:a16="http://schemas.microsoft.com/office/drawing/2014/main" id="{13ECAFC7-B8D2-AE41-AF71-EF79AB236DDC}"/>
                  </a:ext>
                </a:extLst>
              </p:cNvPr>
              <p:cNvSpPr>
                <a:spLocks noRot="1" noChangeAspect="1" noMove="1" noResize="1" noEditPoints="1" noAdjustHandles="1" noChangeArrowheads="1" noChangeShapeType="1" noTextEdit="1"/>
              </p:cNvSpPr>
              <p:nvPr/>
            </p:nvSpPr>
            <p:spPr>
              <a:xfrm>
                <a:off x="1210965" y="5245894"/>
                <a:ext cx="5334281" cy="1268937"/>
              </a:xfrm>
              <a:prstGeom prst="rect">
                <a:avLst/>
              </a:prstGeom>
              <a:blipFill>
                <a:blip r:embed="rId3"/>
                <a:stretch>
                  <a:fillRect t="-105941" b="-161386"/>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9874F0E-4ED3-FF4D-A504-0169AC343A0C}"/>
              </a:ext>
            </a:extLst>
          </p:cNvPr>
          <p:cNvSpPr/>
          <p:nvPr/>
        </p:nvSpPr>
        <p:spPr>
          <a:xfrm>
            <a:off x="6370595" y="2331276"/>
            <a:ext cx="5584844" cy="2585323"/>
          </a:xfrm>
          <a:prstGeom prst="rect">
            <a:avLst/>
          </a:prstGeom>
        </p:spPr>
        <p:txBody>
          <a:bodyPr wrap="square">
            <a:spAutoFit/>
          </a:bodyPr>
          <a:lstStyle/>
          <a:p>
            <a:r>
              <a:rPr lang="en-US" b="1" dirty="0"/>
              <a:t>DIHEDRALS</a:t>
            </a:r>
          </a:p>
          <a:p>
            <a:r>
              <a:rPr lang="en-US" dirty="0"/>
              <a:t>!</a:t>
            </a:r>
          </a:p>
          <a:p>
            <a:r>
              <a:rPr lang="en-US" dirty="0"/>
              <a:t>! V(dihedral) = </a:t>
            </a:r>
            <a:r>
              <a:rPr lang="en-US" dirty="0" err="1"/>
              <a:t>Kchi</a:t>
            </a:r>
            <a:r>
              <a:rPr lang="en-US" dirty="0"/>
              <a:t>(1 + cos(n(chi) - delta))</a:t>
            </a:r>
          </a:p>
          <a:p>
            <a:r>
              <a:rPr lang="en-US" dirty="0"/>
              <a:t>!</a:t>
            </a:r>
          </a:p>
          <a:p>
            <a:r>
              <a:rPr lang="en-US" dirty="0"/>
              <a:t>!atom types         </a:t>
            </a:r>
            <a:r>
              <a:rPr lang="en-US" dirty="0" err="1">
                <a:solidFill>
                  <a:srgbClr val="FF0000"/>
                </a:solidFill>
              </a:rPr>
              <a:t>Kchi</a:t>
            </a:r>
            <a:r>
              <a:rPr lang="en-US" dirty="0">
                <a:solidFill>
                  <a:srgbClr val="FF0000"/>
                </a:solidFill>
              </a:rPr>
              <a:t>(Kcal/mole)        n     </a:t>
            </a:r>
            <a:r>
              <a:rPr lang="en-US" dirty="0"/>
              <a:t>delta(degree) </a:t>
            </a:r>
          </a:p>
          <a:p>
            <a:r>
              <a:rPr lang="en-US" dirty="0"/>
              <a:t>X   CH2 CH2 X           0.000000               0        0.0    ! </a:t>
            </a:r>
          </a:p>
          <a:p>
            <a:r>
              <a:rPr lang="en-US" dirty="0"/>
              <a:t>X   CH2 CH2 X           0.705517               1        0.0    ! </a:t>
            </a:r>
          </a:p>
          <a:p>
            <a:r>
              <a:rPr lang="en-US" dirty="0"/>
              <a:t>X   CH2 CH2 X          -0.135507               2    180.0   ! </a:t>
            </a:r>
          </a:p>
          <a:p>
            <a:r>
              <a:rPr lang="en-US" dirty="0"/>
              <a:t>X   CH2 CH2 X           1.572510               3         0.0   ! </a:t>
            </a:r>
          </a:p>
        </p:txBody>
      </p:sp>
    </p:spTree>
    <p:extLst>
      <p:ext uri="{BB962C8B-B14F-4D97-AF65-F5344CB8AC3E}">
        <p14:creationId xmlns:p14="http://schemas.microsoft.com/office/powerpoint/2010/main" val="3234778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Nonbonded</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D705C8-DE57-0A4C-A230-07F978F0E282}"/>
              </a:ext>
            </a:extLst>
          </p:cNvPr>
          <p:cNvSpPr/>
          <p:nvPr/>
        </p:nvSpPr>
        <p:spPr>
          <a:xfrm>
            <a:off x="5396762" y="1591213"/>
            <a:ext cx="2000325" cy="584775"/>
          </a:xfrm>
          <a:prstGeom prst="rect">
            <a:avLst/>
          </a:prstGeom>
        </p:spPr>
        <p:txBody>
          <a:bodyPr wrap="square">
            <a:spAutoFit/>
          </a:bodyPr>
          <a:lstStyle/>
          <a:p>
            <a:pPr algn="ctr"/>
            <a:r>
              <a:rPr lang="en-US" sz="3200" b="1" dirty="0"/>
              <a:t>EXOTIC</a:t>
            </a:r>
            <a:endParaRPr lang="en-US" sz="32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F92656-8CBD-364F-AF36-15BF003DECD7}"/>
                  </a:ext>
                </a:extLst>
              </p:cNvPr>
              <p:cNvSpPr/>
              <p:nvPr/>
            </p:nvSpPr>
            <p:spPr>
              <a:xfrm>
                <a:off x="478175" y="5047658"/>
                <a:ext cx="5850319" cy="1220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E</m:t>
                          </m:r>
                        </m:e>
                        <m:sub>
                          <m:r>
                            <a:rPr lang="en-US" sz="2800" b="0" i="1" smtClean="0">
                              <a:latin typeface="Cambria Math" panose="02040503050406030204" pitchFamily="18" charset="0"/>
                            </a:rPr>
                            <m:t>𝑉𝐷𝑊</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𝑟</m:t>
                              </m:r>
                            </m:e>
                            <m:sub>
                              <m:r>
                                <a:rPr lang="en-US" sz="2800" i="1">
                                  <a:latin typeface="Cambria Math" charset="0"/>
                                </a:rPr>
                                <m:t>𝑖𝑗</m:t>
                              </m:r>
                            </m:sub>
                          </m:sSub>
                        </m:e>
                      </m:d>
                      <m:r>
                        <a:rPr lang="en-US" sz="2800">
                          <a:latin typeface="Cambria Math" charset="0"/>
                        </a:rPr>
                        <m:t>=</m:t>
                      </m:r>
                      <m:sSub>
                        <m:sSubPr>
                          <m:ctrlPr>
                            <a:rPr lang="en-US" sz="2800" i="1">
                              <a:latin typeface="Cambria Math" panose="02040503050406030204" pitchFamily="18" charset="0"/>
                            </a:rPr>
                          </m:ctrlPr>
                        </m:sSubPr>
                        <m:e>
                          <m:r>
                            <a:rPr lang="en-US" sz="2800" i="1">
                              <a:latin typeface="Cambria Math" charset="0"/>
                            </a:rPr>
                            <m:t>𝐶</m:t>
                          </m:r>
                        </m:e>
                        <m:sub>
                          <m:r>
                            <a:rPr lang="en-US" sz="2800" i="1">
                              <a:latin typeface="Cambria Math" charset="0"/>
                            </a:rPr>
                            <m:t>𝑛</m:t>
                          </m:r>
                        </m:sub>
                      </m:sSub>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𝑖𝑗</m:t>
                          </m:r>
                        </m:sub>
                      </m:sSub>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𝑖𝑗</m:t>
                                          </m:r>
                                        </m:sub>
                                      </m:sSub>
                                    </m:num>
                                    <m:den>
                                      <m:sSub>
                                        <m:sSubPr>
                                          <m:ctrlPr>
                                            <a:rPr lang="en-US" sz="2800" i="1">
                                              <a:latin typeface="Cambria Math" panose="02040503050406030204" pitchFamily="18" charset="0"/>
                                            </a:rPr>
                                          </m:ctrlPr>
                                        </m:sSubPr>
                                        <m:e>
                                          <m:r>
                                            <a:rPr lang="en-US" sz="2800" i="1">
                                              <a:latin typeface="Cambria Math" charset="0"/>
                                            </a:rPr>
                                            <m:t>𝑟</m:t>
                                          </m:r>
                                        </m:e>
                                        <m:sub>
                                          <m:r>
                                            <a:rPr lang="en-US" sz="2800" i="1">
                                              <a:latin typeface="Cambria Math" charset="0"/>
                                            </a:rPr>
                                            <m:t>𝑖𝑗</m:t>
                                          </m:r>
                                        </m:sub>
                                      </m:sSub>
                                    </m:den>
                                  </m:f>
                                </m:e>
                              </m:d>
                            </m:e>
                            <m:sup>
                              <m:r>
                                <a:rPr lang="en-US" sz="2800" i="1">
                                  <a:latin typeface="Cambria Math" charset="0"/>
                                </a:rPr>
                                <m:t>𝑛</m:t>
                              </m:r>
                            </m:sup>
                          </m:sSup>
                          <m:r>
                            <a:rPr lang="en-US" sz="2800">
                              <a:latin typeface="Cambria Math"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𝑖𝑗</m:t>
                                          </m:r>
                                        </m:sub>
                                      </m:sSub>
                                    </m:num>
                                    <m:den>
                                      <m:sSub>
                                        <m:sSubPr>
                                          <m:ctrlPr>
                                            <a:rPr lang="en-US" sz="2800" i="1">
                                              <a:latin typeface="Cambria Math" panose="02040503050406030204" pitchFamily="18" charset="0"/>
                                            </a:rPr>
                                          </m:ctrlPr>
                                        </m:sSubPr>
                                        <m:e>
                                          <m:r>
                                            <a:rPr lang="en-US" sz="2800" i="1">
                                              <a:latin typeface="Cambria Math" charset="0"/>
                                            </a:rPr>
                                            <m:t>𝑟</m:t>
                                          </m:r>
                                        </m:e>
                                        <m:sub>
                                          <m:r>
                                            <a:rPr lang="en-US" sz="2800" i="1">
                                              <a:latin typeface="Cambria Math" charset="0"/>
                                            </a:rPr>
                                            <m:t>𝑖𝑗</m:t>
                                          </m:r>
                                        </m:sub>
                                      </m:sSub>
                                    </m:den>
                                  </m:f>
                                </m:e>
                              </m:d>
                            </m:e>
                            <m:sup>
                              <m:r>
                                <a:rPr lang="en-US" sz="2800">
                                  <a:latin typeface="Cambria Math" charset="0"/>
                                </a:rPr>
                                <m:t>6</m:t>
                              </m:r>
                            </m:sup>
                          </m:sSup>
                        </m:e>
                      </m:d>
                    </m:oMath>
                  </m:oMathPara>
                </a14:m>
                <a:endParaRPr lang="en-US" sz="2800" dirty="0"/>
              </a:p>
            </p:txBody>
          </p:sp>
        </mc:Choice>
        <mc:Fallback xmlns="">
          <p:sp>
            <p:nvSpPr>
              <p:cNvPr id="3" name="Rectangle 2">
                <a:extLst>
                  <a:ext uri="{FF2B5EF4-FFF2-40B4-BE49-F238E27FC236}">
                    <a16:creationId xmlns:a16="http://schemas.microsoft.com/office/drawing/2014/main" id="{55F92656-8CBD-364F-AF36-15BF003DECD7}"/>
                  </a:ext>
                </a:extLst>
              </p:cNvPr>
              <p:cNvSpPr>
                <a:spLocks noRot="1" noChangeAspect="1" noMove="1" noResize="1" noEditPoints="1" noAdjustHandles="1" noChangeArrowheads="1" noChangeShapeType="1" noTextEdit="1"/>
              </p:cNvSpPr>
              <p:nvPr/>
            </p:nvSpPr>
            <p:spPr>
              <a:xfrm>
                <a:off x="478175" y="5047658"/>
                <a:ext cx="5850319" cy="12202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0F6DD68-1D30-1B46-8CFE-2AE9A11D889C}"/>
                  </a:ext>
                </a:extLst>
              </p:cNvPr>
              <p:cNvSpPr/>
              <p:nvPr/>
            </p:nvSpPr>
            <p:spPr>
              <a:xfrm>
                <a:off x="7159471" y="5186093"/>
                <a:ext cx="3759042" cy="943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𝐶</m:t>
                          </m:r>
                        </m:e>
                        <m:sub>
                          <m:r>
                            <a:rPr lang="en-US" sz="2800" i="1">
                              <a:latin typeface="Cambria Math" charset="0"/>
                            </a:rPr>
                            <m:t>𝑛</m:t>
                          </m:r>
                        </m:sub>
                      </m:sSub>
                      <m:r>
                        <a:rPr lang="en-US" sz="2800">
                          <a:latin typeface="Cambria Math" charset="0"/>
                        </a:rPr>
                        <m:t>=</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charset="0"/>
                                </a:rPr>
                                <m:t>𝑛</m:t>
                              </m:r>
                            </m:num>
                            <m:den>
                              <m:r>
                                <a:rPr lang="en-US" sz="2800" i="1">
                                  <a:latin typeface="Cambria Math" charset="0"/>
                                </a:rPr>
                                <m:t>𝑛</m:t>
                              </m:r>
                              <m:r>
                                <a:rPr lang="en-US" sz="2800">
                                  <a:latin typeface="Cambria Math" charset="0"/>
                                </a:rPr>
                                <m:t>−6</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charset="0"/>
                                    </a:rPr>
                                    <m:t>𝑛</m:t>
                                  </m:r>
                                </m:num>
                                <m:den>
                                  <m:r>
                                    <a:rPr lang="en-US" sz="2800">
                                      <a:latin typeface="Cambria Math" charset="0"/>
                                    </a:rPr>
                                    <m:t>6</m:t>
                                  </m:r>
                                </m:den>
                              </m:f>
                            </m:e>
                          </m:d>
                        </m:e>
                        <m:sup>
                          <m:f>
                            <m:fPr>
                              <m:type m:val="lin"/>
                              <m:ctrlPr>
                                <a:rPr lang="en-US" sz="2800" i="1">
                                  <a:latin typeface="Cambria Math" panose="02040503050406030204" pitchFamily="18" charset="0"/>
                                </a:rPr>
                              </m:ctrlPr>
                            </m:fPr>
                            <m:num>
                              <m:r>
                                <a:rPr lang="en-US" sz="2800">
                                  <a:latin typeface="Cambria Math" charset="0"/>
                                </a:rPr>
                                <m:t>6</m:t>
                              </m:r>
                            </m:num>
                            <m:den>
                              <m:r>
                                <a:rPr lang="en-US" sz="2800" i="1">
                                  <a:latin typeface="Cambria Math" charset="0"/>
                                </a:rPr>
                                <m:t>𝑛</m:t>
                              </m:r>
                            </m:den>
                          </m:f>
                          <m:r>
                            <a:rPr lang="en-US" sz="2800">
                              <a:latin typeface="Cambria Math" charset="0"/>
                            </a:rPr>
                            <m:t>−6</m:t>
                          </m:r>
                        </m:sup>
                      </m:sSup>
                    </m:oMath>
                  </m:oMathPara>
                </a14:m>
                <a:endParaRPr lang="en-US" sz="2800" dirty="0"/>
              </a:p>
            </p:txBody>
          </p:sp>
        </mc:Choice>
        <mc:Fallback xmlns="">
          <p:sp>
            <p:nvSpPr>
              <p:cNvPr id="6" name="Rectangle 5">
                <a:extLst>
                  <a:ext uri="{FF2B5EF4-FFF2-40B4-BE49-F238E27FC236}">
                    <a16:creationId xmlns:a16="http://schemas.microsoft.com/office/drawing/2014/main" id="{F0F6DD68-1D30-1B46-8CFE-2AE9A11D889C}"/>
                  </a:ext>
                </a:extLst>
              </p:cNvPr>
              <p:cNvSpPr>
                <a:spLocks noRot="1" noChangeAspect="1" noMove="1" noResize="1" noEditPoints="1" noAdjustHandles="1" noChangeArrowheads="1" noChangeShapeType="1" noTextEdit="1"/>
              </p:cNvSpPr>
              <p:nvPr/>
            </p:nvSpPr>
            <p:spPr>
              <a:xfrm>
                <a:off x="7159471" y="5186093"/>
                <a:ext cx="3759042" cy="943400"/>
              </a:xfrm>
              <a:prstGeom prst="rect">
                <a:avLst/>
              </a:prstGeom>
              <a:blipFill>
                <a:blip r:embed="rId3"/>
                <a:stretch>
                  <a:fillRect t="-50667" b="-1866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A5DB3F6-7190-BD49-8BB3-ABF91A751A39}"/>
              </a:ext>
            </a:extLst>
          </p:cNvPr>
          <p:cNvSpPr/>
          <p:nvPr/>
        </p:nvSpPr>
        <p:spPr>
          <a:xfrm>
            <a:off x="581669" y="2337516"/>
            <a:ext cx="11373769" cy="2308324"/>
          </a:xfrm>
          <a:prstGeom prst="rect">
            <a:avLst/>
          </a:prstGeom>
        </p:spPr>
        <p:txBody>
          <a:bodyPr wrap="square">
            <a:spAutoFit/>
          </a:bodyPr>
          <a:lstStyle/>
          <a:p>
            <a:r>
              <a:rPr lang="en-US" b="1" dirty="0"/>
              <a:t>NONBONDED_MIE </a:t>
            </a:r>
          </a:p>
          <a:p>
            <a:r>
              <a:rPr lang="en-US" dirty="0"/>
              <a:t>!</a:t>
            </a:r>
          </a:p>
          <a:p>
            <a:r>
              <a:rPr lang="en-US" dirty="0"/>
              <a:t>! V(</a:t>
            </a:r>
            <a:r>
              <a:rPr lang="en-US" dirty="0" err="1"/>
              <a:t>mie</a:t>
            </a:r>
            <a:r>
              <a:rPr lang="en-US" dirty="0"/>
              <a:t>) = 4*eps*((</a:t>
            </a:r>
            <a:r>
              <a:rPr lang="en-US" dirty="0" err="1"/>
              <a:t>sig_ij</a:t>
            </a:r>
            <a:r>
              <a:rPr lang="en-US" dirty="0"/>
              <a:t>/</a:t>
            </a:r>
            <a:r>
              <a:rPr lang="en-US" dirty="0" err="1"/>
              <a:t>r_ij</a:t>
            </a:r>
            <a:r>
              <a:rPr lang="en-US" dirty="0"/>
              <a:t>)^n-(</a:t>
            </a:r>
            <a:r>
              <a:rPr lang="en-US" dirty="0" err="1"/>
              <a:t>sig_ij</a:t>
            </a:r>
            <a:r>
              <a:rPr lang="en-US" dirty="0"/>
              <a:t>/</a:t>
            </a:r>
            <a:r>
              <a:rPr lang="en-US" dirty="0" err="1"/>
              <a:t>r_ij</a:t>
            </a:r>
            <a:r>
              <a:rPr lang="en-US" dirty="0"/>
              <a:t>)^6)</a:t>
            </a:r>
          </a:p>
          <a:p>
            <a:r>
              <a:rPr lang="en-US" dirty="0"/>
              <a:t>!</a:t>
            </a:r>
          </a:p>
          <a:p>
            <a:r>
              <a:rPr lang="en-US" dirty="0"/>
              <a:t>!atom type	eps</a:t>
            </a:r>
            <a:r>
              <a:rPr lang="en-US" dirty="0">
                <a:solidFill>
                  <a:srgbClr val="FF0000"/>
                </a:solidFill>
              </a:rPr>
              <a:t>(K) 	sigma(A)		n	</a:t>
            </a:r>
            <a:r>
              <a:rPr lang="en-US" dirty="0"/>
              <a:t>eps,1-4</a:t>
            </a:r>
            <a:r>
              <a:rPr lang="en-US" dirty="0">
                <a:solidFill>
                  <a:srgbClr val="FF0000"/>
                </a:solidFill>
              </a:rPr>
              <a:t>(K) 	sigma,1-4(A)	n,1-4      !description</a:t>
            </a:r>
            <a:endParaRPr lang="en-US" dirty="0"/>
          </a:p>
          <a:p>
            <a:r>
              <a:rPr lang="en-US" dirty="0"/>
              <a:t>CH4     		161.00	3.740		14   	 0.00		0.000		0 	! Mie</a:t>
            </a:r>
          </a:p>
          <a:p>
            <a:r>
              <a:rPr lang="en-US" dirty="0"/>
              <a:t>CH3     		121.25     3.783      		16   	 0.00	     	0.000      		0 	! Mie</a:t>
            </a:r>
          </a:p>
          <a:p>
            <a:r>
              <a:rPr lang="en-US" dirty="0"/>
              <a:t>CH2      		61.00       3.990      		16   	 0.00	     	0.000      		0 	! Mie</a:t>
            </a:r>
          </a:p>
        </p:txBody>
      </p:sp>
    </p:spTree>
    <p:extLst>
      <p:ext uri="{BB962C8B-B14F-4D97-AF65-F5344CB8AC3E}">
        <p14:creationId xmlns:p14="http://schemas.microsoft.com/office/powerpoint/2010/main" val="3714359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Nonbonded</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D705C8-DE57-0A4C-A230-07F978F0E282}"/>
              </a:ext>
            </a:extLst>
          </p:cNvPr>
          <p:cNvSpPr/>
          <p:nvPr/>
        </p:nvSpPr>
        <p:spPr>
          <a:xfrm>
            <a:off x="5396762" y="1591213"/>
            <a:ext cx="2000325" cy="584775"/>
          </a:xfrm>
          <a:prstGeom prst="rect">
            <a:avLst/>
          </a:prstGeom>
        </p:spPr>
        <p:txBody>
          <a:bodyPr wrap="square">
            <a:spAutoFit/>
          </a:bodyPr>
          <a:lstStyle/>
          <a:p>
            <a:pPr algn="ctr"/>
            <a:r>
              <a:rPr lang="en-US" sz="3200" b="1" dirty="0"/>
              <a:t>CHARMM</a:t>
            </a:r>
            <a:endParaRPr lang="en-US" sz="32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F92656-8CBD-364F-AF36-15BF003DECD7}"/>
                  </a:ext>
                </a:extLst>
              </p:cNvPr>
              <p:cNvSpPr/>
              <p:nvPr/>
            </p:nvSpPr>
            <p:spPr>
              <a:xfrm>
                <a:off x="2432400" y="5047658"/>
                <a:ext cx="7327199" cy="1220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E</m:t>
                          </m:r>
                        </m:e>
                        <m:sub>
                          <m:r>
                            <a:rPr lang="en-US" sz="2800" b="0" i="1" smtClean="0">
                              <a:latin typeface="Cambria Math" panose="02040503050406030204" pitchFamily="18" charset="0"/>
                            </a:rPr>
                            <m:t>𝑉𝐷𝑊</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𝑟</m:t>
                              </m:r>
                            </m:e>
                            <m:sub>
                              <m:r>
                                <a:rPr lang="en-US" sz="2800" i="1">
                                  <a:latin typeface="Cambria Math" charset="0"/>
                                </a:rPr>
                                <m:t>𝑖𝑗</m:t>
                              </m:r>
                            </m:sub>
                          </m:sSub>
                        </m:e>
                      </m:d>
                      <m:r>
                        <a:rPr lang="en-US" sz="2800">
                          <a:latin typeface="Cambria Math" charset="0"/>
                        </a:rPr>
                        <m:t>=</m:t>
                      </m:r>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𝑖𝑗</m:t>
                          </m:r>
                        </m:sub>
                      </m:sSub>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𝑚𝑖𝑛</m:t>
                                          </m:r>
                                          <m:r>
                                            <a:rPr lang="en-US" sz="2800" b="0" i="1" smtClean="0">
                                              <a:latin typeface="Cambria Math" panose="02040503050406030204" pitchFamily="18" charset="0"/>
                                            </a:rPr>
                                            <m:t>−</m:t>
                                          </m:r>
                                          <m:r>
                                            <a:rPr lang="en-US" sz="2800" i="1">
                                              <a:latin typeface="Cambria Math" charset="0"/>
                                            </a:rPr>
                                            <m:t>𝑖𝑗</m:t>
                                          </m:r>
                                        </m:sub>
                                      </m:sSub>
                                    </m:num>
                                    <m:den>
                                      <m:sSub>
                                        <m:sSubPr>
                                          <m:ctrlPr>
                                            <a:rPr lang="en-US" sz="2800" i="1">
                                              <a:latin typeface="Cambria Math" panose="02040503050406030204" pitchFamily="18" charset="0"/>
                                            </a:rPr>
                                          </m:ctrlPr>
                                        </m:sSubPr>
                                        <m:e>
                                          <m:r>
                                            <a:rPr lang="en-US" sz="2800" b="0" i="1" smtClean="0">
                                              <a:latin typeface="Cambria Math" panose="02040503050406030204" pitchFamily="18" charset="0"/>
                                            </a:rPr>
                                            <m:t>𝑟</m:t>
                                          </m:r>
                                        </m:e>
                                        <m:sub>
                                          <m:r>
                                            <a:rPr lang="en-US" sz="2800" i="1">
                                              <a:latin typeface="Cambria Math" charset="0"/>
                                            </a:rPr>
                                            <m:t>𝑖𝑗</m:t>
                                          </m:r>
                                        </m:sub>
                                      </m:sSub>
                                    </m:den>
                                  </m:f>
                                </m:e>
                              </m:d>
                            </m:e>
                            <m:sup>
                              <m:r>
                                <a:rPr lang="en-US" sz="2800" b="0" i="1" smtClean="0">
                                  <a:latin typeface="Cambria Math" panose="02040503050406030204" pitchFamily="18" charset="0"/>
                                </a:rPr>
                                <m:t>12</m:t>
                              </m:r>
                            </m:sup>
                          </m:sSup>
                          <m:r>
                            <a:rPr lang="en-US" sz="2800">
                              <a:latin typeface="Cambria Math" charset="0"/>
                            </a:rPr>
                            <m:t>−</m:t>
                          </m:r>
                          <m:r>
                            <a:rPr lang="en-US" sz="2800" b="0" i="1" smtClean="0">
                              <a:latin typeface="Cambria Math" panose="02040503050406030204" pitchFamily="18" charset="0"/>
                            </a:rPr>
                            <m:t>2</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𝑚𝑖𝑛</m:t>
                                          </m:r>
                                          <m:r>
                                            <a:rPr lang="en-US" sz="2800" b="0" i="1" smtClean="0">
                                              <a:latin typeface="Cambria Math" panose="02040503050406030204" pitchFamily="18" charset="0"/>
                                            </a:rPr>
                                            <m:t>−</m:t>
                                          </m:r>
                                          <m:r>
                                            <a:rPr lang="en-US" sz="2800" i="1">
                                              <a:latin typeface="Cambria Math" charset="0"/>
                                            </a:rPr>
                                            <m:t>𝑖𝑗</m:t>
                                          </m:r>
                                        </m:sub>
                                      </m:sSub>
                                    </m:num>
                                    <m:den>
                                      <m:sSub>
                                        <m:sSubPr>
                                          <m:ctrlPr>
                                            <a:rPr lang="en-US" sz="2800" i="1">
                                              <a:latin typeface="Cambria Math" panose="02040503050406030204" pitchFamily="18" charset="0"/>
                                            </a:rPr>
                                          </m:ctrlPr>
                                        </m:sSubPr>
                                        <m:e>
                                          <m:r>
                                            <a:rPr lang="en-US" sz="2800" i="1">
                                              <a:latin typeface="Cambria Math" charset="0"/>
                                            </a:rPr>
                                            <m:t>𝑟</m:t>
                                          </m:r>
                                        </m:e>
                                        <m:sub>
                                          <m:r>
                                            <a:rPr lang="en-US" sz="2800" i="1">
                                              <a:latin typeface="Cambria Math" charset="0"/>
                                            </a:rPr>
                                            <m:t>𝑖𝑗</m:t>
                                          </m:r>
                                        </m:sub>
                                      </m:sSub>
                                    </m:den>
                                  </m:f>
                                </m:e>
                              </m:d>
                            </m:e>
                            <m:sup>
                              <m:r>
                                <a:rPr lang="en-US" sz="2800">
                                  <a:latin typeface="Cambria Math" charset="0"/>
                                </a:rPr>
                                <m:t>6</m:t>
                              </m:r>
                            </m:sup>
                          </m:sSup>
                        </m:e>
                      </m:d>
                    </m:oMath>
                  </m:oMathPara>
                </a14:m>
                <a:endParaRPr lang="en-US" sz="2800" dirty="0"/>
              </a:p>
            </p:txBody>
          </p:sp>
        </mc:Choice>
        <mc:Fallback xmlns="">
          <p:sp>
            <p:nvSpPr>
              <p:cNvPr id="3" name="Rectangle 2">
                <a:extLst>
                  <a:ext uri="{FF2B5EF4-FFF2-40B4-BE49-F238E27FC236}">
                    <a16:creationId xmlns:a16="http://schemas.microsoft.com/office/drawing/2014/main" id="{55F92656-8CBD-364F-AF36-15BF003DECD7}"/>
                  </a:ext>
                </a:extLst>
              </p:cNvPr>
              <p:cNvSpPr>
                <a:spLocks noRot="1" noChangeAspect="1" noMove="1" noResize="1" noEditPoints="1" noAdjustHandles="1" noChangeArrowheads="1" noChangeShapeType="1" noTextEdit="1"/>
              </p:cNvSpPr>
              <p:nvPr/>
            </p:nvSpPr>
            <p:spPr>
              <a:xfrm>
                <a:off x="2432400" y="5047658"/>
                <a:ext cx="7327199" cy="1220270"/>
              </a:xfrm>
              <a:prstGeom prst="rect">
                <a:avLst/>
              </a:prstGeom>
              <a:blipFill>
                <a:blip r:embed="rId2"/>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F481490-6470-634B-9EE1-8782BB4406AC}"/>
              </a:ext>
            </a:extLst>
          </p:cNvPr>
          <p:cNvSpPr/>
          <p:nvPr/>
        </p:nvSpPr>
        <p:spPr>
          <a:xfrm>
            <a:off x="122830" y="2337516"/>
            <a:ext cx="12069170" cy="2308324"/>
          </a:xfrm>
          <a:prstGeom prst="rect">
            <a:avLst/>
          </a:prstGeom>
        </p:spPr>
        <p:txBody>
          <a:bodyPr wrap="square">
            <a:spAutoFit/>
          </a:bodyPr>
          <a:lstStyle/>
          <a:p>
            <a:r>
              <a:rPr lang="en-US" b="1" dirty="0"/>
              <a:t>NONBONDED </a:t>
            </a:r>
          </a:p>
          <a:p>
            <a:r>
              <a:rPr lang="en-US" dirty="0"/>
              <a:t>!</a:t>
            </a:r>
          </a:p>
          <a:p>
            <a:r>
              <a:rPr lang="en-US" dirty="0"/>
              <a:t>! V(LJ) = </a:t>
            </a:r>
            <a:r>
              <a:rPr lang="en-US" dirty="0" err="1"/>
              <a:t>eps,i,j</a:t>
            </a:r>
            <a:r>
              <a:rPr lang="en-US" dirty="0"/>
              <a:t>[(</a:t>
            </a:r>
            <a:r>
              <a:rPr lang="en-US" dirty="0" err="1"/>
              <a:t>Rmin,i,j</a:t>
            </a:r>
            <a:r>
              <a:rPr lang="en-US" dirty="0"/>
              <a:t>/</a:t>
            </a:r>
            <a:r>
              <a:rPr lang="en-US" dirty="0" err="1"/>
              <a:t>ri,j</a:t>
            </a:r>
            <a:r>
              <a:rPr lang="en-US" dirty="0"/>
              <a:t>)**12 - 2(</a:t>
            </a:r>
            <a:r>
              <a:rPr lang="en-US" dirty="0" err="1"/>
              <a:t>Rmin,i,j</a:t>
            </a:r>
            <a:r>
              <a:rPr lang="en-US" dirty="0"/>
              <a:t>/</a:t>
            </a:r>
            <a:r>
              <a:rPr lang="en-US" dirty="0" err="1"/>
              <a:t>ri,j</a:t>
            </a:r>
            <a:r>
              <a:rPr lang="en-US" dirty="0"/>
              <a:t>)**6]</a:t>
            </a:r>
          </a:p>
          <a:p>
            <a:r>
              <a:rPr lang="en-US" dirty="0"/>
              <a:t>!</a:t>
            </a:r>
          </a:p>
          <a:p>
            <a:r>
              <a:rPr lang="en-US" dirty="0"/>
              <a:t>!atom type	</a:t>
            </a:r>
            <a:r>
              <a:rPr lang="en-US" dirty="0">
                <a:solidFill>
                  <a:srgbClr val="FF0000"/>
                </a:solidFill>
              </a:rPr>
              <a:t>ignored	</a:t>
            </a:r>
            <a:r>
              <a:rPr lang="en-US" dirty="0"/>
              <a:t>eps</a:t>
            </a:r>
            <a:r>
              <a:rPr lang="en-US" dirty="0">
                <a:solidFill>
                  <a:srgbClr val="FF0000"/>
                </a:solidFill>
              </a:rPr>
              <a:t>(Kcal/</a:t>
            </a:r>
            <a:r>
              <a:rPr lang="en-US" dirty="0" err="1">
                <a:solidFill>
                  <a:srgbClr val="FF0000"/>
                </a:solidFill>
              </a:rPr>
              <a:t>mol</a:t>
            </a:r>
            <a:r>
              <a:rPr lang="en-US" dirty="0">
                <a:solidFill>
                  <a:srgbClr val="FF0000"/>
                </a:solidFill>
              </a:rPr>
              <a:t>)	</a:t>
            </a:r>
            <a:r>
              <a:rPr lang="en-US" dirty="0" err="1">
                <a:solidFill>
                  <a:srgbClr val="FF0000"/>
                </a:solidFill>
              </a:rPr>
              <a:t>Rmin</a:t>
            </a:r>
            <a:r>
              <a:rPr lang="en-US" dirty="0">
                <a:solidFill>
                  <a:srgbClr val="FF0000"/>
                </a:solidFill>
              </a:rPr>
              <a:t>/2(A)	ignored	</a:t>
            </a:r>
            <a:r>
              <a:rPr lang="en-US" dirty="0"/>
              <a:t>eps,1-4</a:t>
            </a:r>
            <a:r>
              <a:rPr lang="en-US" dirty="0">
                <a:solidFill>
                  <a:srgbClr val="FF0000"/>
                </a:solidFill>
              </a:rPr>
              <a:t>(Kcal/</a:t>
            </a:r>
            <a:r>
              <a:rPr lang="en-US" dirty="0" err="1">
                <a:solidFill>
                  <a:srgbClr val="FF0000"/>
                </a:solidFill>
              </a:rPr>
              <a:t>mol</a:t>
            </a:r>
            <a:r>
              <a:rPr lang="en-US" dirty="0">
                <a:solidFill>
                  <a:srgbClr val="FF0000"/>
                </a:solidFill>
              </a:rPr>
              <a:t>)	</a:t>
            </a:r>
            <a:r>
              <a:rPr lang="en-US" dirty="0" err="1">
                <a:solidFill>
                  <a:srgbClr val="FF0000"/>
                </a:solidFill>
              </a:rPr>
              <a:t>Rmin</a:t>
            </a:r>
            <a:r>
              <a:rPr lang="en-US" dirty="0">
                <a:solidFill>
                  <a:srgbClr val="FF0000"/>
                </a:solidFill>
              </a:rPr>
              <a:t>/2,1-4(A)  !description</a:t>
            </a:r>
            <a:endParaRPr lang="en-US" dirty="0"/>
          </a:p>
          <a:p>
            <a:r>
              <a:rPr lang="en-US" dirty="0"/>
              <a:t>CH4    		 0.0      -0.294106207 	 2.093391720	 0.0 	0.00 		0.00	          ! </a:t>
            </a:r>
            <a:r>
              <a:rPr lang="en-US" dirty="0" err="1"/>
              <a:t>TraPPE</a:t>
            </a:r>
            <a:r>
              <a:rPr lang="en-US" dirty="0"/>
              <a:t> 1</a:t>
            </a:r>
          </a:p>
          <a:p>
            <a:r>
              <a:rPr lang="en-US" dirty="0"/>
              <a:t>CH3   		 0.0      -0.194746002 	 2.104616341	 0.0 	0.00 		0.00	          ! </a:t>
            </a:r>
            <a:r>
              <a:rPr lang="en-US" dirty="0" err="1"/>
              <a:t>TraPPE</a:t>
            </a:r>
            <a:r>
              <a:rPr lang="en-US" dirty="0"/>
              <a:t> 1</a:t>
            </a:r>
          </a:p>
          <a:p>
            <a:r>
              <a:rPr lang="en-US" dirty="0"/>
              <a:t>CH2   		 0.0      -0.091411389  	 2.216862545	 0.0 	0.00 		0.00	          ! </a:t>
            </a:r>
            <a:r>
              <a:rPr lang="en-US" dirty="0" err="1"/>
              <a:t>TraPPE</a:t>
            </a:r>
            <a:r>
              <a:rPr lang="en-US" dirty="0"/>
              <a:t> 1</a:t>
            </a:r>
          </a:p>
        </p:txBody>
      </p:sp>
    </p:spTree>
    <p:extLst>
      <p:ext uri="{BB962C8B-B14F-4D97-AF65-F5344CB8AC3E}">
        <p14:creationId xmlns:p14="http://schemas.microsoft.com/office/powerpoint/2010/main" val="41687619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a:t>
            </a:r>
            <a:r>
              <a:rPr lang="en-US" dirty="0" err="1"/>
              <a:t>Nonbonded</a:t>
            </a:r>
            <a:r>
              <a:rPr lang="en-US" dirty="0"/>
              <a:t> </a:t>
            </a:r>
            <a:r>
              <a:rPr lang="en-US" dirty="0" smtClean="0"/>
              <a:t>Fix (</a:t>
            </a:r>
            <a:r>
              <a:rPr lang="en-US" dirty="0" err="1" smtClean="0"/>
              <a:t>adsorbates</a:t>
            </a:r>
            <a:r>
              <a:rPr lang="en-US" dirty="0" smtClean="0"/>
              <a:t>)</a:t>
            </a:r>
            <a:endParaRPr lang="en-US" dirty="0"/>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D705C8-DE57-0A4C-A230-07F978F0E282}"/>
              </a:ext>
            </a:extLst>
          </p:cNvPr>
          <p:cNvSpPr/>
          <p:nvPr/>
        </p:nvSpPr>
        <p:spPr>
          <a:xfrm>
            <a:off x="5396762" y="1591213"/>
            <a:ext cx="2000325" cy="584775"/>
          </a:xfrm>
          <a:prstGeom prst="rect">
            <a:avLst/>
          </a:prstGeom>
        </p:spPr>
        <p:txBody>
          <a:bodyPr wrap="square">
            <a:spAutoFit/>
          </a:bodyPr>
          <a:lstStyle/>
          <a:p>
            <a:pPr algn="ctr"/>
            <a:r>
              <a:rPr lang="en-US" sz="3200" b="1" dirty="0"/>
              <a:t>EXOTIC</a:t>
            </a:r>
            <a:endParaRPr lang="en-US" sz="3200" dirty="0"/>
          </a:p>
        </p:txBody>
      </p:sp>
      <p:sp>
        <p:nvSpPr>
          <p:cNvPr id="9" name="Rectangle 8">
            <a:extLst>
              <a:ext uri="{FF2B5EF4-FFF2-40B4-BE49-F238E27FC236}">
                <a16:creationId xmlns:a16="http://schemas.microsoft.com/office/drawing/2014/main" id="{7A5DB3F6-7190-BD49-8BB3-ABF91A751A39}"/>
              </a:ext>
            </a:extLst>
          </p:cNvPr>
          <p:cNvSpPr/>
          <p:nvPr/>
        </p:nvSpPr>
        <p:spPr>
          <a:xfrm>
            <a:off x="581669" y="2337516"/>
            <a:ext cx="11373769" cy="2585323"/>
          </a:xfrm>
          <a:prstGeom prst="rect">
            <a:avLst/>
          </a:prstGeom>
        </p:spPr>
        <p:txBody>
          <a:bodyPr wrap="square">
            <a:spAutoFit/>
          </a:bodyPr>
          <a:lstStyle/>
          <a:p>
            <a:r>
              <a:rPr lang="en-US" b="1" dirty="0"/>
              <a:t>NBFIX_MIE </a:t>
            </a:r>
          </a:p>
          <a:p>
            <a:r>
              <a:rPr lang="en-US" dirty="0"/>
              <a:t>!</a:t>
            </a:r>
          </a:p>
          <a:p>
            <a:r>
              <a:rPr lang="en-US" dirty="0"/>
              <a:t>! V(</a:t>
            </a:r>
            <a:r>
              <a:rPr lang="en-US" dirty="0" err="1"/>
              <a:t>mie</a:t>
            </a:r>
            <a:r>
              <a:rPr lang="en-US" dirty="0"/>
              <a:t>) = 4*eps*((</a:t>
            </a:r>
            <a:r>
              <a:rPr lang="en-US" dirty="0" err="1"/>
              <a:t>sig_ij</a:t>
            </a:r>
            <a:r>
              <a:rPr lang="en-US" dirty="0"/>
              <a:t>/</a:t>
            </a:r>
            <a:r>
              <a:rPr lang="en-US" dirty="0" err="1"/>
              <a:t>r_ij</a:t>
            </a:r>
            <a:r>
              <a:rPr lang="en-US" dirty="0"/>
              <a:t>)^n-(</a:t>
            </a:r>
            <a:r>
              <a:rPr lang="en-US" dirty="0" err="1"/>
              <a:t>sig_ij</a:t>
            </a:r>
            <a:r>
              <a:rPr lang="en-US" dirty="0"/>
              <a:t>/</a:t>
            </a:r>
            <a:r>
              <a:rPr lang="en-US" dirty="0" err="1"/>
              <a:t>r_ij</a:t>
            </a:r>
            <a:r>
              <a:rPr lang="en-US" dirty="0"/>
              <a:t>)^6)</a:t>
            </a:r>
          </a:p>
          <a:p>
            <a:r>
              <a:rPr lang="en-US" dirty="0"/>
              <a:t>!</a:t>
            </a:r>
          </a:p>
          <a:p>
            <a:r>
              <a:rPr lang="en-US" dirty="0"/>
              <a:t>!type1    type2	eps</a:t>
            </a:r>
            <a:r>
              <a:rPr lang="en-US" dirty="0">
                <a:solidFill>
                  <a:srgbClr val="FF0000"/>
                </a:solidFill>
              </a:rPr>
              <a:t>(K) 	sigma</a:t>
            </a:r>
            <a:r>
              <a:rPr lang="en-US" dirty="0"/>
              <a:t>(A)		n	eps,1-4(</a:t>
            </a:r>
            <a:r>
              <a:rPr lang="en-US" dirty="0">
                <a:solidFill>
                  <a:srgbClr val="FF0000"/>
                </a:solidFill>
              </a:rPr>
              <a:t>K</a:t>
            </a:r>
            <a:r>
              <a:rPr lang="en-US" dirty="0"/>
              <a:t>) 	</a:t>
            </a:r>
            <a:r>
              <a:rPr lang="en-US" dirty="0">
                <a:solidFill>
                  <a:srgbClr val="FF0000"/>
                </a:solidFill>
              </a:rPr>
              <a:t>sigma</a:t>
            </a:r>
            <a:r>
              <a:rPr lang="en-US" dirty="0"/>
              <a:t>,1-4(A)	n,1-4      !description</a:t>
            </a:r>
          </a:p>
          <a:p>
            <a:r>
              <a:rPr lang="en-US" dirty="0"/>
              <a:t>C   	C     	0.00	0.000		0   	 0.00		0.000		0 	! </a:t>
            </a:r>
          </a:p>
          <a:p>
            <a:r>
              <a:rPr lang="en-US" dirty="0"/>
              <a:t>C   	H     	0.00	0.000		0      	 0.00      		0.000		0 	! </a:t>
            </a:r>
          </a:p>
          <a:p>
            <a:r>
              <a:rPr lang="en-US" dirty="0"/>
              <a:t>C   	O      	0.00       	0.000      		0   	 0.00	     	0.000      		0 	! </a:t>
            </a:r>
          </a:p>
          <a:p>
            <a:r>
              <a:rPr lang="en-US" dirty="0"/>
              <a:t>C   	ZN      	0.00       	0.000      		0   	 0.00	     	0.000      		0 	!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A619E4F-EC7E-C743-8DA4-4A8125138092}"/>
                  </a:ext>
                </a:extLst>
              </p:cNvPr>
              <p:cNvSpPr/>
              <p:nvPr/>
            </p:nvSpPr>
            <p:spPr>
              <a:xfrm>
                <a:off x="581669" y="5534716"/>
                <a:ext cx="3121304"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𝑖𝑗</m:t>
                          </m:r>
                        </m:sub>
                      </m:sSub>
                      <m:r>
                        <a:rPr lang="en-US" sz="2800">
                          <a:latin typeface="Cambria Math" charset="0"/>
                        </a:rPr>
                        <m:t>=</m:t>
                      </m:r>
                      <m:f>
                        <m:fPr>
                          <m:type m:val="lin"/>
                          <m:ctrlPr>
                            <a:rPr lang="en-US" sz="2800" i="1">
                              <a:latin typeface="Cambria Math" panose="02040503050406030204" pitchFamily="18" charset="0"/>
                            </a:rPr>
                          </m:ctrlPr>
                        </m:fPr>
                        <m:num>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𝑖𝑖</m:t>
                                  </m:r>
                                </m:sub>
                              </m:sSub>
                              <m:r>
                                <a:rPr lang="en-US" sz="2800">
                                  <a:latin typeface="Cambria Math" charset="0"/>
                                </a:rPr>
                                <m:t>+</m:t>
                              </m:r>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𝑗𝑗</m:t>
                                  </m:r>
                                </m:sub>
                              </m:sSub>
                            </m:e>
                          </m:d>
                        </m:num>
                        <m:den>
                          <m:r>
                            <a:rPr lang="en-US" sz="2800">
                              <a:latin typeface="Cambria Math" charset="0"/>
                            </a:rPr>
                            <m:t>2</m:t>
                          </m:r>
                        </m:den>
                      </m:f>
                    </m:oMath>
                  </m:oMathPara>
                </a14:m>
                <a:endParaRPr lang="en-US" sz="2800" dirty="0"/>
              </a:p>
            </p:txBody>
          </p:sp>
        </mc:Choice>
        <mc:Fallback xmlns="">
          <p:sp>
            <p:nvSpPr>
              <p:cNvPr id="4" name="Rectangle 3">
                <a:extLst>
                  <a:ext uri="{FF2B5EF4-FFF2-40B4-BE49-F238E27FC236}">
                    <a16:creationId xmlns:a16="http://schemas.microsoft.com/office/drawing/2014/main" id="{3A619E4F-EC7E-C743-8DA4-4A8125138092}"/>
                  </a:ext>
                </a:extLst>
              </p:cNvPr>
              <p:cNvSpPr>
                <a:spLocks noRot="1" noChangeAspect="1" noMove="1" noResize="1" noEditPoints="1" noAdjustHandles="1" noChangeArrowheads="1" noChangeShapeType="1" noTextEdit="1"/>
              </p:cNvSpPr>
              <p:nvPr/>
            </p:nvSpPr>
            <p:spPr>
              <a:xfrm>
                <a:off x="581669" y="5534716"/>
                <a:ext cx="3121304" cy="588751"/>
              </a:xfrm>
              <a:prstGeom prst="rect">
                <a:avLst/>
              </a:prstGeom>
              <a:blipFill>
                <a:blip r:embed="rId2"/>
                <a:stretch>
                  <a:fillRect t="-108511" r="-2834" b="-165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14C8A1E-CA6F-A44B-AA85-DA08DCF35E55}"/>
                  </a:ext>
                </a:extLst>
              </p:cNvPr>
              <p:cNvSpPr/>
              <p:nvPr/>
            </p:nvSpPr>
            <p:spPr>
              <a:xfrm>
                <a:off x="5018076" y="5522021"/>
                <a:ext cx="215584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𝑖𝑗</m:t>
                          </m:r>
                        </m:sub>
                      </m:sSub>
                      <m:r>
                        <a:rPr lang="en-US" sz="2800">
                          <a:latin typeface="Cambria Math" charset="0"/>
                        </a:rPr>
                        <m:t>=</m:t>
                      </m:r>
                      <m:rad>
                        <m:radPr>
                          <m:degHide m:val="on"/>
                          <m:ctrlPr>
                            <a:rPr lang="en-US" sz="2800" i="1">
                              <a:latin typeface="Cambria Math" panose="02040503050406030204" pitchFamily="18" charset="0"/>
                            </a:rPr>
                          </m:ctrlPr>
                        </m:radPr>
                        <m:deg/>
                        <m:e>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𝑖𝑖</m:t>
                              </m:r>
                            </m:sub>
                          </m:sSub>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𝑗𝑗</m:t>
                              </m:r>
                            </m:sub>
                          </m:sSub>
                        </m:e>
                      </m:rad>
                    </m:oMath>
                  </m:oMathPara>
                </a14:m>
                <a:endParaRPr lang="en-US" sz="2800" dirty="0"/>
              </a:p>
            </p:txBody>
          </p:sp>
        </mc:Choice>
        <mc:Fallback xmlns="">
          <p:sp>
            <p:nvSpPr>
              <p:cNvPr id="7" name="Rectangle 6">
                <a:extLst>
                  <a:ext uri="{FF2B5EF4-FFF2-40B4-BE49-F238E27FC236}">
                    <a16:creationId xmlns:a16="http://schemas.microsoft.com/office/drawing/2014/main" id="{714C8A1E-CA6F-A44B-AA85-DA08DCF35E55}"/>
                  </a:ext>
                </a:extLst>
              </p:cNvPr>
              <p:cNvSpPr>
                <a:spLocks noRot="1" noChangeAspect="1" noMove="1" noResize="1" noEditPoints="1" noAdjustHandles="1" noChangeArrowheads="1" noChangeShapeType="1" noTextEdit="1"/>
              </p:cNvSpPr>
              <p:nvPr/>
            </p:nvSpPr>
            <p:spPr>
              <a:xfrm>
                <a:off x="5018076" y="5522021"/>
                <a:ext cx="2155847" cy="614142"/>
              </a:xfrm>
              <a:prstGeom prst="rect">
                <a:avLst/>
              </a:prstGeom>
              <a:blipFill>
                <a:blip r:embed="rId3"/>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A40604C-CB15-9445-82C0-6A46E811B0C6}"/>
                  </a:ext>
                </a:extLst>
              </p:cNvPr>
              <p:cNvSpPr/>
              <p:nvPr/>
            </p:nvSpPr>
            <p:spPr>
              <a:xfrm>
                <a:off x="8173249" y="5534715"/>
                <a:ext cx="3180551"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𝑛</m:t>
                          </m:r>
                        </m:e>
                        <m:sub>
                          <m:r>
                            <a:rPr lang="en-US" sz="2800" i="1">
                              <a:latin typeface="Cambria Math" charset="0"/>
                            </a:rPr>
                            <m:t>𝑖𝑗</m:t>
                          </m:r>
                        </m:sub>
                      </m:sSub>
                      <m:r>
                        <a:rPr lang="en-US" sz="2800">
                          <a:latin typeface="Cambria Math" charset="0"/>
                        </a:rPr>
                        <m:t>=</m:t>
                      </m:r>
                      <m:f>
                        <m:fPr>
                          <m:type m:val="lin"/>
                          <m:ctrlPr>
                            <a:rPr lang="en-US" sz="2800" i="1">
                              <a:latin typeface="Cambria Math" panose="02040503050406030204" pitchFamily="18" charset="0"/>
                            </a:rPr>
                          </m:ctrlPr>
                        </m:fPr>
                        <m:num>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𝑛</m:t>
                                  </m:r>
                                </m:e>
                                <m:sub>
                                  <m:r>
                                    <a:rPr lang="en-US" sz="2800" i="1">
                                      <a:latin typeface="Cambria Math" charset="0"/>
                                    </a:rPr>
                                    <m:t>𝑖𝑖</m:t>
                                  </m:r>
                                </m:sub>
                              </m:sSub>
                              <m:r>
                                <a:rPr lang="en-US" sz="2800">
                                  <a:latin typeface="Cambria Math" charset="0"/>
                                </a:rPr>
                                <m:t>+</m:t>
                              </m:r>
                              <m:sSub>
                                <m:sSubPr>
                                  <m:ctrlPr>
                                    <a:rPr lang="en-US" sz="2800" i="1">
                                      <a:latin typeface="Cambria Math" panose="02040503050406030204" pitchFamily="18" charset="0"/>
                                    </a:rPr>
                                  </m:ctrlPr>
                                </m:sSubPr>
                                <m:e>
                                  <m:r>
                                    <a:rPr lang="en-US" sz="2800" i="1">
                                      <a:latin typeface="Cambria Math" charset="0"/>
                                    </a:rPr>
                                    <m:t>𝑛</m:t>
                                  </m:r>
                                </m:e>
                                <m:sub>
                                  <m:r>
                                    <a:rPr lang="en-US" sz="2800" i="1">
                                      <a:latin typeface="Cambria Math" charset="0"/>
                                    </a:rPr>
                                    <m:t>𝑗𝑗</m:t>
                                  </m:r>
                                </m:sub>
                              </m:sSub>
                            </m:e>
                          </m:d>
                        </m:num>
                        <m:den>
                          <m:r>
                            <a:rPr lang="en-US" sz="2800">
                              <a:latin typeface="Cambria Math" charset="0"/>
                            </a:rPr>
                            <m:t>2</m:t>
                          </m:r>
                        </m:den>
                      </m:f>
                    </m:oMath>
                  </m:oMathPara>
                </a14:m>
                <a:endParaRPr lang="en-US" sz="2800" dirty="0"/>
              </a:p>
            </p:txBody>
          </p:sp>
        </mc:Choice>
        <mc:Fallback xmlns="">
          <p:sp>
            <p:nvSpPr>
              <p:cNvPr id="8" name="Rectangle 7">
                <a:extLst>
                  <a:ext uri="{FF2B5EF4-FFF2-40B4-BE49-F238E27FC236}">
                    <a16:creationId xmlns:a16="http://schemas.microsoft.com/office/drawing/2014/main" id="{5A40604C-CB15-9445-82C0-6A46E811B0C6}"/>
                  </a:ext>
                </a:extLst>
              </p:cNvPr>
              <p:cNvSpPr>
                <a:spLocks noRot="1" noChangeAspect="1" noMove="1" noResize="1" noEditPoints="1" noAdjustHandles="1" noChangeArrowheads="1" noChangeShapeType="1" noTextEdit="1"/>
              </p:cNvSpPr>
              <p:nvPr/>
            </p:nvSpPr>
            <p:spPr>
              <a:xfrm>
                <a:off x="8173249" y="5534715"/>
                <a:ext cx="3180551" cy="588751"/>
              </a:xfrm>
              <a:prstGeom prst="rect">
                <a:avLst/>
              </a:prstGeom>
              <a:blipFill>
                <a:blip r:embed="rId4"/>
                <a:stretch>
                  <a:fillRect t="-108511" r="-2789" b="-165957"/>
                </a:stretch>
              </a:blipFill>
            </p:spPr>
            <p:txBody>
              <a:bodyPr/>
              <a:lstStyle/>
              <a:p>
                <a:r>
                  <a:rPr lang="en-US">
                    <a:noFill/>
                  </a:rPr>
                  <a:t> </a:t>
                </a:r>
              </a:p>
            </p:txBody>
          </p:sp>
        </mc:Fallback>
      </mc:AlternateContent>
    </p:spTree>
    <p:extLst>
      <p:ext uri="{BB962C8B-B14F-4D97-AF65-F5344CB8AC3E}">
        <p14:creationId xmlns:p14="http://schemas.microsoft.com/office/powerpoint/2010/main" val="2928412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Parameter file: </a:t>
            </a:r>
            <a:r>
              <a:rPr lang="en-US" dirty="0" err="1"/>
              <a:t>Nonbonded</a:t>
            </a:r>
            <a:r>
              <a:rPr lang="en-US" dirty="0"/>
              <a:t> </a:t>
            </a:r>
            <a:r>
              <a:rPr lang="en-US" dirty="0" smtClean="0"/>
              <a:t>Fix (</a:t>
            </a:r>
            <a:r>
              <a:rPr lang="en-US" dirty="0" err="1" smtClean="0"/>
              <a:t>adsorbates</a:t>
            </a:r>
            <a:r>
              <a:rPr lang="en-US" dirty="0" smtClean="0"/>
              <a:t>)</a:t>
            </a:r>
            <a:endParaRPr lang="en-US" dirty="0"/>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D705C8-DE57-0A4C-A230-07F978F0E282}"/>
              </a:ext>
            </a:extLst>
          </p:cNvPr>
          <p:cNvSpPr/>
          <p:nvPr/>
        </p:nvSpPr>
        <p:spPr>
          <a:xfrm>
            <a:off x="5396762" y="1591213"/>
            <a:ext cx="2000325" cy="584775"/>
          </a:xfrm>
          <a:prstGeom prst="rect">
            <a:avLst/>
          </a:prstGeom>
        </p:spPr>
        <p:txBody>
          <a:bodyPr wrap="square">
            <a:spAutoFit/>
          </a:bodyPr>
          <a:lstStyle/>
          <a:p>
            <a:pPr algn="ctr"/>
            <a:r>
              <a:rPr lang="en-US" sz="3200" b="1" dirty="0"/>
              <a:t>CHARMM</a:t>
            </a:r>
            <a:endParaRPr lang="en-US" sz="3200" dirty="0"/>
          </a:p>
        </p:txBody>
      </p:sp>
      <p:sp>
        <p:nvSpPr>
          <p:cNvPr id="8" name="Rectangle 7">
            <a:extLst>
              <a:ext uri="{FF2B5EF4-FFF2-40B4-BE49-F238E27FC236}">
                <a16:creationId xmlns:a16="http://schemas.microsoft.com/office/drawing/2014/main" id="{FF481490-6470-634B-9EE1-8782BB4406AC}"/>
              </a:ext>
            </a:extLst>
          </p:cNvPr>
          <p:cNvSpPr/>
          <p:nvPr/>
        </p:nvSpPr>
        <p:spPr>
          <a:xfrm>
            <a:off x="122830" y="2337516"/>
            <a:ext cx="12069170" cy="2585323"/>
          </a:xfrm>
          <a:prstGeom prst="rect">
            <a:avLst/>
          </a:prstGeom>
        </p:spPr>
        <p:txBody>
          <a:bodyPr wrap="square">
            <a:spAutoFit/>
          </a:bodyPr>
          <a:lstStyle/>
          <a:p>
            <a:r>
              <a:rPr lang="en-US" b="1" dirty="0"/>
              <a:t>NBFIX </a:t>
            </a:r>
          </a:p>
          <a:p>
            <a:r>
              <a:rPr lang="en-US" dirty="0"/>
              <a:t>!</a:t>
            </a:r>
          </a:p>
          <a:p>
            <a:r>
              <a:rPr lang="en-US" dirty="0"/>
              <a:t>! V(LJ) = </a:t>
            </a:r>
            <a:r>
              <a:rPr lang="en-US" dirty="0" err="1"/>
              <a:t>Eps,i,j</a:t>
            </a:r>
            <a:r>
              <a:rPr lang="en-US" dirty="0"/>
              <a:t>[(</a:t>
            </a:r>
            <a:r>
              <a:rPr lang="en-US" dirty="0" err="1"/>
              <a:t>Rmin,i,j</a:t>
            </a:r>
            <a:r>
              <a:rPr lang="en-US" dirty="0"/>
              <a:t>/</a:t>
            </a:r>
            <a:r>
              <a:rPr lang="en-US" dirty="0" err="1"/>
              <a:t>ri,j</a:t>
            </a:r>
            <a:r>
              <a:rPr lang="en-US" dirty="0"/>
              <a:t>)**12 - 2(</a:t>
            </a:r>
            <a:r>
              <a:rPr lang="en-US" dirty="0" err="1"/>
              <a:t>Rmin,i,j</a:t>
            </a:r>
            <a:r>
              <a:rPr lang="en-US" dirty="0"/>
              <a:t>/</a:t>
            </a:r>
            <a:r>
              <a:rPr lang="en-US" dirty="0" err="1"/>
              <a:t>ri,j</a:t>
            </a:r>
            <a:r>
              <a:rPr lang="en-US" dirty="0"/>
              <a:t>)**6]</a:t>
            </a:r>
          </a:p>
          <a:p>
            <a:r>
              <a:rPr lang="en-US" dirty="0"/>
              <a:t>!</a:t>
            </a:r>
          </a:p>
          <a:p>
            <a:r>
              <a:rPr lang="en-US" dirty="0"/>
              <a:t>! type1    type2 	ignored	eps(</a:t>
            </a:r>
            <a:r>
              <a:rPr lang="en-US" dirty="0">
                <a:solidFill>
                  <a:srgbClr val="FF0000"/>
                </a:solidFill>
              </a:rPr>
              <a:t>Kcal/</a:t>
            </a:r>
            <a:r>
              <a:rPr lang="en-US" dirty="0" err="1">
                <a:solidFill>
                  <a:srgbClr val="FF0000"/>
                </a:solidFill>
              </a:rPr>
              <a:t>mol</a:t>
            </a:r>
            <a:r>
              <a:rPr lang="en-US" dirty="0"/>
              <a:t>)	</a:t>
            </a:r>
            <a:r>
              <a:rPr lang="en-US" dirty="0" err="1">
                <a:solidFill>
                  <a:srgbClr val="FF0000"/>
                </a:solidFill>
              </a:rPr>
              <a:t>Rmin</a:t>
            </a:r>
            <a:r>
              <a:rPr lang="en-US" dirty="0"/>
              <a:t>(A)		ignored	eps,1-4(</a:t>
            </a:r>
            <a:r>
              <a:rPr lang="en-US" dirty="0">
                <a:solidFill>
                  <a:srgbClr val="FF0000"/>
                </a:solidFill>
              </a:rPr>
              <a:t>Kcal/</a:t>
            </a:r>
            <a:r>
              <a:rPr lang="en-US" dirty="0" err="1">
                <a:solidFill>
                  <a:srgbClr val="FF0000"/>
                </a:solidFill>
              </a:rPr>
              <a:t>mol</a:t>
            </a:r>
            <a:r>
              <a:rPr lang="en-US" dirty="0"/>
              <a:t>)	</a:t>
            </a:r>
            <a:r>
              <a:rPr lang="en-US" dirty="0">
                <a:solidFill>
                  <a:srgbClr val="FF0000"/>
                </a:solidFill>
              </a:rPr>
              <a:t>Rmin</a:t>
            </a:r>
            <a:r>
              <a:rPr lang="en-US" dirty="0"/>
              <a:t>,1-4(A)  !description</a:t>
            </a:r>
          </a:p>
          <a:p>
            <a:r>
              <a:rPr lang="en-US" dirty="0"/>
              <a:t>C  	 C    	 0.0      	0.000	 	0.000		 0.0 	0.00 		0.00	          ! </a:t>
            </a:r>
          </a:p>
          <a:p>
            <a:r>
              <a:rPr lang="en-US" dirty="0"/>
              <a:t>C  	 H    	 0.0      	0.000	 	0.000		 0.0 	0.00 		0.00	          ! </a:t>
            </a:r>
          </a:p>
          <a:p>
            <a:r>
              <a:rPr lang="en-US" dirty="0"/>
              <a:t>C  	 O	 0.0      	0.000	 	0.000		 0.0 	0.00 		0.00	          ! </a:t>
            </a:r>
          </a:p>
          <a:p>
            <a:r>
              <a:rPr lang="en-US" dirty="0"/>
              <a:t>C   	ZN   	 0.0      	0.000	 	0.000		 0.0 	0.00 		0.00	          !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CE57288-AF6E-DE40-85E4-03A898980D52}"/>
                  </a:ext>
                </a:extLst>
              </p:cNvPr>
              <p:cNvSpPr/>
              <p:nvPr/>
            </p:nvSpPr>
            <p:spPr>
              <a:xfrm>
                <a:off x="1782672" y="5154480"/>
                <a:ext cx="3121304"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𝑖𝑗</m:t>
                          </m:r>
                        </m:sub>
                      </m:sSub>
                      <m:r>
                        <a:rPr lang="en-US" sz="2800">
                          <a:latin typeface="Cambria Math" charset="0"/>
                        </a:rPr>
                        <m:t>=</m:t>
                      </m:r>
                      <m:f>
                        <m:fPr>
                          <m:type m:val="lin"/>
                          <m:ctrlPr>
                            <a:rPr lang="en-US" sz="2800" i="1">
                              <a:latin typeface="Cambria Math" panose="02040503050406030204" pitchFamily="18" charset="0"/>
                            </a:rPr>
                          </m:ctrlPr>
                        </m:fPr>
                        <m:num>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𝑖𝑖</m:t>
                                  </m:r>
                                </m:sub>
                              </m:sSub>
                              <m:r>
                                <a:rPr lang="en-US" sz="2800">
                                  <a:latin typeface="Cambria Math" charset="0"/>
                                </a:rPr>
                                <m:t>+</m:t>
                              </m:r>
                              <m:sSub>
                                <m:sSubPr>
                                  <m:ctrlPr>
                                    <a:rPr lang="en-US" sz="2800" i="1">
                                      <a:latin typeface="Cambria Math" panose="02040503050406030204" pitchFamily="18" charset="0"/>
                                    </a:rPr>
                                  </m:ctrlPr>
                                </m:sSubPr>
                                <m:e>
                                  <m:r>
                                    <a:rPr lang="en-US" sz="2800" i="1">
                                      <a:latin typeface="Cambria Math" charset="0"/>
                                    </a:rPr>
                                    <m:t>𝜎</m:t>
                                  </m:r>
                                </m:e>
                                <m:sub>
                                  <m:r>
                                    <a:rPr lang="en-US" sz="2800" i="1">
                                      <a:latin typeface="Cambria Math" charset="0"/>
                                    </a:rPr>
                                    <m:t>𝑗𝑗</m:t>
                                  </m:r>
                                </m:sub>
                              </m:sSub>
                            </m:e>
                          </m:d>
                        </m:num>
                        <m:den>
                          <m:r>
                            <a:rPr lang="en-US" sz="2800">
                              <a:latin typeface="Cambria Math" charset="0"/>
                            </a:rPr>
                            <m:t>2</m:t>
                          </m:r>
                        </m:den>
                      </m:f>
                    </m:oMath>
                  </m:oMathPara>
                </a14:m>
                <a:endParaRPr lang="en-US" sz="2800" dirty="0"/>
              </a:p>
            </p:txBody>
          </p:sp>
        </mc:Choice>
        <mc:Fallback xmlns="">
          <p:sp>
            <p:nvSpPr>
              <p:cNvPr id="7" name="Rectangle 6">
                <a:extLst>
                  <a:ext uri="{FF2B5EF4-FFF2-40B4-BE49-F238E27FC236}">
                    <a16:creationId xmlns:a16="http://schemas.microsoft.com/office/drawing/2014/main" id="{FCE57288-AF6E-DE40-85E4-03A898980D52}"/>
                  </a:ext>
                </a:extLst>
              </p:cNvPr>
              <p:cNvSpPr>
                <a:spLocks noRot="1" noChangeAspect="1" noMove="1" noResize="1" noEditPoints="1" noAdjustHandles="1" noChangeArrowheads="1" noChangeShapeType="1" noTextEdit="1"/>
              </p:cNvSpPr>
              <p:nvPr/>
            </p:nvSpPr>
            <p:spPr>
              <a:xfrm>
                <a:off x="1782672" y="5154480"/>
                <a:ext cx="3121304" cy="588751"/>
              </a:xfrm>
              <a:prstGeom prst="rect">
                <a:avLst/>
              </a:prstGeom>
              <a:blipFill>
                <a:blip r:embed="rId2"/>
                <a:stretch>
                  <a:fillRect t="-106383" r="-3239" b="-165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E4C5D7B-49C3-CB4E-B300-0E2AA61D089D}"/>
                  </a:ext>
                </a:extLst>
              </p:cNvPr>
              <p:cNvSpPr/>
              <p:nvPr/>
            </p:nvSpPr>
            <p:spPr>
              <a:xfrm>
                <a:off x="7397087" y="5154480"/>
                <a:ext cx="215584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𝑖𝑗</m:t>
                          </m:r>
                        </m:sub>
                      </m:sSub>
                      <m:r>
                        <a:rPr lang="en-US" sz="2800">
                          <a:latin typeface="Cambria Math" charset="0"/>
                        </a:rPr>
                        <m:t>=</m:t>
                      </m:r>
                      <m:rad>
                        <m:radPr>
                          <m:degHide m:val="on"/>
                          <m:ctrlPr>
                            <a:rPr lang="en-US" sz="2800" i="1">
                              <a:latin typeface="Cambria Math" panose="02040503050406030204" pitchFamily="18" charset="0"/>
                            </a:rPr>
                          </m:ctrlPr>
                        </m:radPr>
                        <m:deg/>
                        <m:e>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𝑖𝑖</m:t>
                              </m:r>
                            </m:sub>
                          </m:sSub>
                          <m:sSub>
                            <m:sSubPr>
                              <m:ctrlPr>
                                <a:rPr lang="en-US" sz="2800" i="1">
                                  <a:latin typeface="Cambria Math" panose="02040503050406030204" pitchFamily="18" charset="0"/>
                                </a:rPr>
                              </m:ctrlPr>
                            </m:sSubPr>
                            <m:e>
                              <m:r>
                                <a:rPr lang="en-US" sz="2800" i="1">
                                  <a:latin typeface="Cambria Math" charset="0"/>
                                </a:rPr>
                                <m:t>𝜀</m:t>
                              </m:r>
                            </m:e>
                            <m:sub>
                              <m:r>
                                <a:rPr lang="en-US" sz="2800" i="1">
                                  <a:latin typeface="Cambria Math" charset="0"/>
                                </a:rPr>
                                <m:t>𝑗𝑗</m:t>
                              </m:r>
                            </m:sub>
                          </m:sSub>
                        </m:e>
                      </m:rad>
                    </m:oMath>
                  </m:oMathPara>
                </a14:m>
                <a:endParaRPr lang="en-US" sz="2800" dirty="0"/>
              </a:p>
            </p:txBody>
          </p:sp>
        </mc:Choice>
        <mc:Fallback xmlns="">
          <p:sp>
            <p:nvSpPr>
              <p:cNvPr id="9" name="Rectangle 8">
                <a:extLst>
                  <a:ext uri="{FF2B5EF4-FFF2-40B4-BE49-F238E27FC236}">
                    <a16:creationId xmlns:a16="http://schemas.microsoft.com/office/drawing/2014/main" id="{BE4C5D7B-49C3-CB4E-B300-0E2AA61D089D}"/>
                  </a:ext>
                </a:extLst>
              </p:cNvPr>
              <p:cNvSpPr>
                <a:spLocks noRot="1" noChangeAspect="1" noMove="1" noResize="1" noEditPoints="1" noAdjustHandles="1" noChangeArrowheads="1" noChangeShapeType="1" noTextEdit="1"/>
              </p:cNvSpPr>
              <p:nvPr/>
            </p:nvSpPr>
            <p:spPr>
              <a:xfrm>
                <a:off x="7397087" y="5154480"/>
                <a:ext cx="2155847" cy="614142"/>
              </a:xfrm>
              <a:prstGeom prst="rect">
                <a:avLst/>
              </a:prstGeom>
              <a:blipFill>
                <a:blip r:embed="rId3"/>
                <a:stretch>
                  <a:fillRect b="-20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C94F9E-78F8-954D-ACD3-90280BC8CF5C}"/>
              </a:ext>
            </a:extLst>
          </p:cNvPr>
          <p:cNvSpPr txBox="1"/>
          <p:nvPr/>
        </p:nvSpPr>
        <p:spPr>
          <a:xfrm>
            <a:off x="122830" y="6111349"/>
            <a:ext cx="6428095" cy="461665"/>
          </a:xfrm>
          <a:prstGeom prst="rect">
            <a:avLst/>
          </a:prstGeom>
          <a:noFill/>
        </p:spPr>
        <p:txBody>
          <a:bodyPr wrap="square" rtlCol="0">
            <a:spAutoFit/>
          </a:bodyPr>
          <a:lstStyle/>
          <a:p>
            <a:r>
              <a:rPr lang="en-US" sz="2400" dirty="0"/>
              <a:t>NOTE: CHARMM uses </a:t>
            </a:r>
            <a:r>
              <a:rPr lang="en-US" sz="2400" dirty="0" err="1"/>
              <a:t>Rmin</a:t>
            </a:r>
            <a:r>
              <a:rPr lang="en-US" sz="2400" dirty="0"/>
              <a:t> rather than </a:t>
            </a:r>
            <a:r>
              <a:rPr lang="en-US" sz="2400" dirty="0" err="1"/>
              <a:t>Rmin</a:t>
            </a:r>
            <a:r>
              <a:rPr lang="en-US" sz="2400" dirty="0"/>
              <a:t>/2</a:t>
            </a:r>
          </a:p>
        </p:txBody>
      </p:sp>
    </p:spTree>
    <p:extLst>
      <p:ext uri="{BB962C8B-B14F-4D97-AF65-F5344CB8AC3E}">
        <p14:creationId xmlns:p14="http://schemas.microsoft.com/office/powerpoint/2010/main" val="4094373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Build initial configuration</a:t>
            </a:r>
          </a:p>
        </p:txBody>
      </p:sp>
      <p:sp>
        <p:nvSpPr>
          <p:cNvPr id="3" name="Content Placeholder 2"/>
          <p:cNvSpPr>
            <a:spLocks noGrp="1"/>
          </p:cNvSpPr>
          <p:nvPr>
            <p:ph sz="half" idx="1"/>
          </p:nvPr>
        </p:nvSpPr>
        <p:spPr>
          <a:xfrm>
            <a:off x="757382" y="2148828"/>
            <a:ext cx="5691908" cy="4024890"/>
          </a:xfrm>
        </p:spPr>
        <p:txBody>
          <a:bodyPr>
            <a:normAutofit fontScale="92500" lnSpcReduction="10000"/>
          </a:bodyPr>
          <a:lstStyle/>
          <a:p>
            <a:pPr marL="0" indent="0">
              <a:buNone/>
            </a:pPr>
            <a:r>
              <a:rPr lang="en-US" dirty="0"/>
              <a:t>tolerance 3.0</a:t>
            </a:r>
          </a:p>
          <a:p>
            <a:pPr marL="0" indent="0">
              <a:buNone/>
            </a:pPr>
            <a:r>
              <a:rPr lang="en-US" dirty="0" err="1"/>
              <a:t>filetype</a:t>
            </a:r>
            <a:r>
              <a:rPr lang="en-US" dirty="0"/>
              <a:t> </a:t>
            </a:r>
            <a:r>
              <a:rPr lang="en-US" dirty="0" err="1"/>
              <a:t>pdb</a:t>
            </a:r>
            <a:endParaRPr lang="en-US" dirty="0"/>
          </a:p>
          <a:p>
            <a:pPr marL="0" indent="0">
              <a:buNone/>
            </a:pPr>
            <a:endParaRPr lang="en-US" dirty="0"/>
          </a:p>
          <a:p>
            <a:pPr marL="0" indent="0">
              <a:buNone/>
            </a:pPr>
            <a:r>
              <a:rPr lang="en-US" dirty="0"/>
              <a:t>output </a:t>
            </a:r>
            <a:r>
              <a:rPr lang="en-US" b="1" dirty="0"/>
              <a:t>packed_argon.pdb</a:t>
            </a:r>
          </a:p>
          <a:p>
            <a:pPr marL="0" indent="0">
              <a:buNone/>
            </a:pPr>
            <a:endParaRPr lang="en-US" dirty="0"/>
          </a:p>
          <a:p>
            <a:pPr marL="0" indent="0">
              <a:buNone/>
            </a:pPr>
            <a:r>
              <a:rPr lang="en-US" dirty="0"/>
              <a:t>Structure </a:t>
            </a:r>
            <a:r>
              <a:rPr lang="en-US" b="1" dirty="0"/>
              <a:t>./</a:t>
            </a:r>
            <a:r>
              <a:rPr lang="en-US" b="1" dirty="0" err="1"/>
              <a:t>singleMolecule</a:t>
            </a:r>
            <a:r>
              <a:rPr lang="en-US" b="1" dirty="0"/>
              <a:t>/argon.pdb </a:t>
            </a:r>
          </a:p>
          <a:p>
            <a:pPr marL="0" indent="0">
              <a:buNone/>
            </a:pPr>
            <a:r>
              <a:rPr lang="en-US" dirty="0"/>
              <a:t>  number 1000</a:t>
            </a:r>
          </a:p>
          <a:p>
            <a:pPr marL="0" indent="0">
              <a:buNone/>
            </a:pPr>
            <a:r>
              <a:rPr lang="en-US" dirty="0"/>
              <a:t>  inside cube </a:t>
            </a:r>
            <a:r>
              <a:rPr lang="en-US" b="1" dirty="0"/>
              <a:t>0.1 0.1 0.1 37. </a:t>
            </a:r>
          </a:p>
          <a:p>
            <a:pPr marL="0" indent="0">
              <a:buNone/>
            </a:pPr>
            <a:r>
              <a:rPr lang="en-US" dirty="0"/>
              <a:t>end structure</a:t>
            </a:r>
          </a:p>
          <a:p>
            <a:endParaRPr lang="en-US" dirty="0"/>
          </a:p>
        </p:txBody>
      </p:sp>
      <p:sp>
        <p:nvSpPr>
          <p:cNvPr id="4" name="Content Placeholder 3"/>
          <p:cNvSpPr>
            <a:spLocks noGrp="1"/>
          </p:cNvSpPr>
          <p:nvPr>
            <p:ph sz="half" idx="2"/>
          </p:nvPr>
        </p:nvSpPr>
        <p:spPr>
          <a:xfrm>
            <a:off x="6560127" y="2136596"/>
            <a:ext cx="5493327" cy="4024890"/>
          </a:xfrm>
        </p:spPr>
        <p:txBody>
          <a:bodyPr>
            <a:normAutofit fontScale="92500" lnSpcReduction="10000"/>
          </a:bodyPr>
          <a:lstStyle/>
          <a:p>
            <a:pPr marL="0" indent="0">
              <a:buNone/>
            </a:pPr>
            <a:r>
              <a:rPr lang="en-US" dirty="0"/>
              <a:t>tolerance 3.0</a:t>
            </a:r>
          </a:p>
          <a:p>
            <a:pPr marL="0" indent="0">
              <a:buNone/>
            </a:pPr>
            <a:r>
              <a:rPr lang="en-US" dirty="0" err="1"/>
              <a:t>filetype</a:t>
            </a:r>
            <a:r>
              <a:rPr lang="en-US" dirty="0"/>
              <a:t> </a:t>
            </a:r>
            <a:r>
              <a:rPr lang="en-US" dirty="0" err="1"/>
              <a:t>pdb</a:t>
            </a:r>
            <a:endParaRPr lang="en-US" dirty="0"/>
          </a:p>
          <a:p>
            <a:pPr marL="0" indent="0">
              <a:buNone/>
            </a:pPr>
            <a:endParaRPr lang="en-US" dirty="0"/>
          </a:p>
          <a:p>
            <a:pPr marL="0" indent="0">
              <a:buNone/>
            </a:pPr>
            <a:r>
              <a:rPr lang="en-US" dirty="0"/>
              <a:t>output </a:t>
            </a:r>
            <a:r>
              <a:rPr lang="en-US" b="1" dirty="0"/>
              <a:t>packed_butane.pdb</a:t>
            </a:r>
          </a:p>
          <a:p>
            <a:pPr marL="0" indent="0">
              <a:buNone/>
            </a:pPr>
            <a:endParaRPr lang="en-US" dirty="0"/>
          </a:p>
          <a:p>
            <a:pPr marL="0" indent="0">
              <a:buNone/>
            </a:pPr>
            <a:r>
              <a:rPr lang="en-US" dirty="0"/>
              <a:t>Structure </a:t>
            </a:r>
            <a:r>
              <a:rPr lang="en-US" b="1" dirty="0"/>
              <a:t>butane_ua2.pdb </a:t>
            </a:r>
          </a:p>
          <a:p>
            <a:pPr marL="0" indent="0">
              <a:buNone/>
            </a:pPr>
            <a:r>
              <a:rPr lang="en-US" dirty="0"/>
              <a:t>  number 1000</a:t>
            </a:r>
          </a:p>
          <a:p>
            <a:pPr marL="0" indent="0">
              <a:buNone/>
            </a:pPr>
            <a:r>
              <a:rPr lang="en-US" dirty="0"/>
              <a:t>  inside cube </a:t>
            </a:r>
            <a:r>
              <a:rPr lang="en-US" b="1" dirty="0"/>
              <a:t>2. 2. 2. 53. 53. 53. </a:t>
            </a:r>
          </a:p>
          <a:p>
            <a:pPr marL="0" indent="0">
              <a:buNone/>
            </a:pPr>
            <a:r>
              <a:rPr lang="en-US" dirty="0"/>
              <a:t>end structure</a:t>
            </a:r>
          </a:p>
          <a:p>
            <a:endParaRPr lang="en-US" dirty="0"/>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14400" y="1489476"/>
            <a:ext cx="10515600" cy="492443"/>
          </a:xfrm>
          <a:prstGeom prst="rect">
            <a:avLst/>
          </a:prstGeom>
          <a:noFill/>
        </p:spPr>
        <p:txBody>
          <a:bodyPr wrap="square" rtlCol="0">
            <a:spAutoFit/>
          </a:bodyPr>
          <a:lstStyle/>
          <a:p>
            <a:r>
              <a:rPr lang="en-US" sz="2600" dirty="0">
                <a:solidFill>
                  <a:srgbClr val="FF0000"/>
                </a:solidFill>
              </a:rPr>
              <a:t>300 K, 0.5672 g/cm</a:t>
            </a:r>
            <a:r>
              <a:rPr lang="en-US" sz="2600" baseline="30000" dirty="0">
                <a:solidFill>
                  <a:srgbClr val="FF0000"/>
                </a:solidFill>
              </a:rPr>
              <a:t>3</a:t>
            </a:r>
            <a:r>
              <a:rPr lang="en-US" sz="2600" dirty="0">
                <a:solidFill>
                  <a:srgbClr val="FF0000"/>
                </a:solidFill>
              </a:rPr>
              <a:t> (saturated liquid density); 1000 molecules -&gt; L~55.4 A</a:t>
            </a:r>
          </a:p>
        </p:txBody>
      </p:sp>
      <p:sp>
        <p:nvSpPr>
          <p:cNvPr id="7" name="TextBox 6"/>
          <p:cNvSpPr txBox="1"/>
          <p:nvPr/>
        </p:nvSpPr>
        <p:spPr>
          <a:xfrm>
            <a:off x="3603336" y="6187436"/>
            <a:ext cx="4310026" cy="523220"/>
          </a:xfrm>
          <a:prstGeom prst="rect">
            <a:avLst/>
          </a:prstGeom>
          <a:noFill/>
        </p:spPr>
        <p:txBody>
          <a:bodyPr wrap="none" rtlCol="0">
            <a:spAutoFit/>
          </a:bodyPr>
          <a:lstStyle/>
          <a:p>
            <a:r>
              <a:rPr lang="en-US" sz="2800" b="1" dirty="0"/>
              <a:t>./</a:t>
            </a:r>
            <a:r>
              <a:rPr lang="en-US" sz="2800" b="1" dirty="0" err="1"/>
              <a:t>packmol</a:t>
            </a:r>
            <a:r>
              <a:rPr lang="en-US" sz="2800" b="1" dirty="0"/>
              <a:t> &lt;pack_box_0.inp</a:t>
            </a:r>
          </a:p>
        </p:txBody>
      </p:sp>
    </p:spTree>
    <p:extLst>
      <p:ext uri="{BB962C8B-B14F-4D97-AF65-F5344CB8AC3E}">
        <p14:creationId xmlns:p14="http://schemas.microsoft.com/office/powerpoint/2010/main" val="306422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Build PSF</a:t>
            </a:r>
          </a:p>
        </p:txBody>
      </p:sp>
      <p:sp>
        <p:nvSpPr>
          <p:cNvPr id="3" name="Content Placeholder 2"/>
          <p:cNvSpPr>
            <a:spLocks noGrp="1"/>
          </p:cNvSpPr>
          <p:nvPr>
            <p:ph sz="half" idx="1"/>
          </p:nvPr>
        </p:nvSpPr>
        <p:spPr>
          <a:xfrm>
            <a:off x="838200" y="2167371"/>
            <a:ext cx="5181600" cy="4351338"/>
          </a:xfrm>
        </p:spPr>
        <p:txBody>
          <a:bodyPr>
            <a:normAutofit fontScale="85000" lnSpcReduction="20000"/>
          </a:bodyPr>
          <a:lstStyle/>
          <a:p>
            <a:pPr marL="0" indent="0">
              <a:buNone/>
            </a:pPr>
            <a:r>
              <a:rPr lang="en-US" dirty="0" err="1"/>
              <a:t>psfgen</a:t>
            </a:r>
            <a:r>
              <a:rPr lang="en-US" dirty="0"/>
              <a:t>&lt;&lt;ENDMOL</a:t>
            </a:r>
          </a:p>
          <a:p>
            <a:pPr marL="0" indent="0">
              <a:buNone/>
            </a:pPr>
            <a:r>
              <a:rPr lang="en-US" dirty="0"/>
              <a:t>topology </a:t>
            </a:r>
            <a:r>
              <a:rPr lang="en-US" b="1" dirty="0"/>
              <a:t>./</a:t>
            </a:r>
            <a:r>
              <a:rPr lang="en-US" b="1" dirty="0" err="1"/>
              <a:t>top_NobleGases.inp</a:t>
            </a:r>
            <a:endParaRPr lang="en-US" b="1" dirty="0"/>
          </a:p>
          <a:p>
            <a:pPr marL="0" indent="0">
              <a:buNone/>
            </a:pPr>
            <a:r>
              <a:rPr lang="en-US" dirty="0"/>
              <a:t>segment </a:t>
            </a:r>
            <a:r>
              <a:rPr lang="en-US" b="1" dirty="0"/>
              <a:t>AR</a:t>
            </a:r>
            <a:r>
              <a:rPr lang="en-US" dirty="0"/>
              <a:t> {</a:t>
            </a:r>
          </a:p>
          <a:p>
            <a:pPr marL="0" indent="0">
              <a:buNone/>
            </a:pPr>
            <a:r>
              <a:rPr lang="en-US" dirty="0"/>
              <a:t>    </a:t>
            </a:r>
            <a:r>
              <a:rPr lang="en-US" dirty="0" err="1"/>
              <a:t>pdb</a:t>
            </a:r>
            <a:r>
              <a:rPr lang="en-US" dirty="0"/>
              <a:t> </a:t>
            </a:r>
            <a:r>
              <a:rPr lang="en-US" b="1" dirty="0"/>
              <a:t>./packed_argon.pdb</a:t>
            </a:r>
          </a:p>
          <a:p>
            <a:pPr marL="0" indent="0">
              <a:buNone/>
            </a:pPr>
            <a:r>
              <a:rPr lang="en-US" dirty="0"/>
              <a:t>    first none</a:t>
            </a:r>
          </a:p>
          <a:p>
            <a:pPr marL="0" indent="0">
              <a:buNone/>
            </a:pPr>
            <a:r>
              <a:rPr lang="en-US" dirty="0"/>
              <a:t>    last none</a:t>
            </a:r>
          </a:p>
          <a:p>
            <a:pPr marL="0" indent="0">
              <a:buNone/>
            </a:pPr>
            <a:r>
              <a:rPr lang="en-US" dirty="0"/>
              <a:t>}</a:t>
            </a:r>
          </a:p>
          <a:p>
            <a:pPr marL="0" indent="0">
              <a:buNone/>
            </a:pPr>
            <a:r>
              <a:rPr lang="en-US" dirty="0" err="1"/>
              <a:t>coordpdb</a:t>
            </a:r>
            <a:r>
              <a:rPr lang="en-US" dirty="0"/>
              <a:t> </a:t>
            </a:r>
            <a:r>
              <a:rPr lang="en-US" b="1" dirty="0"/>
              <a:t>./packed_argon.pdb AR</a:t>
            </a:r>
          </a:p>
          <a:p>
            <a:pPr marL="0" indent="0">
              <a:buNone/>
            </a:pPr>
            <a:r>
              <a:rPr lang="en-US" dirty="0" err="1"/>
              <a:t>writepsf</a:t>
            </a:r>
            <a:r>
              <a:rPr lang="en-US" dirty="0"/>
              <a:t> ./START_BOX_0.psf</a:t>
            </a:r>
          </a:p>
          <a:p>
            <a:pPr marL="0" indent="0">
              <a:buNone/>
            </a:pPr>
            <a:r>
              <a:rPr lang="en-US" dirty="0" err="1"/>
              <a:t>writepdb</a:t>
            </a:r>
            <a:r>
              <a:rPr lang="en-US" dirty="0"/>
              <a:t> ./START_BOX_0.pdb</a:t>
            </a:r>
          </a:p>
        </p:txBody>
      </p:sp>
      <p:sp>
        <p:nvSpPr>
          <p:cNvPr id="4" name="Content Placeholder 3"/>
          <p:cNvSpPr>
            <a:spLocks noGrp="1"/>
          </p:cNvSpPr>
          <p:nvPr>
            <p:ph sz="half" idx="2"/>
          </p:nvPr>
        </p:nvSpPr>
        <p:spPr>
          <a:xfrm>
            <a:off x="6186351" y="2167371"/>
            <a:ext cx="5181600" cy="4351338"/>
          </a:xfrm>
        </p:spPr>
        <p:txBody>
          <a:bodyPr>
            <a:normAutofit fontScale="85000" lnSpcReduction="20000"/>
          </a:bodyPr>
          <a:lstStyle/>
          <a:p>
            <a:pPr marL="0" indent="0">
              <a:buNone/>
            </a:pPr>
            <a:r>
              <a:rPr lang="en-US" dirty="0" err="1"/>
              <a:t>psfgen</a:t>
            </a:r>
            <a:r>
              <a:rPr lang="en-US" dirty="0"/>
              <a:t>&lt;&lt;ENDMOL</a:t>
            </a:r>
          </a:p>
          <a:p>
            <a:pPr marL="0" indent="0">
              <a:buNone/>
            </a:pPr>
            <a:r>
              <a:rPr lang="en-US" dirty="0"/>
              <a:t>topology </a:t>
            </a:r>
            <a:r>
              <a:rPr lang="en-US" b="1" dirty="0"/>
              <a:t>./</a:t>
            </a:r>
            <a:r>
              <a:rPr lang="en-US" b="1" dirty="0" err="1"/>
              <a:t>top_mie.inp</a:t>
            </a:r>
            <a:endParaRPr lang="en-US" b="1" dirty="0"/>
          </a:p>
          <a:p>
            <a:pPr marL="0" indent="0">
              <a:buNone/>
            </a:pPr>
            <a:r>
              <a:rPr lang="en-US" dirty="0"/>
              <a:t>segment </a:t>
            </a:r>
            <a:r>
              <a:rPr lang="en-US" b="1" dirty="0"/>
              <a:t>C4A</a:t>
            </a:r>
            <a:r>
              <a:rPr lang="en-US" dirty="0"/>
              <a:t> {</a:t>
            </a:r>
          </a:p>
          <a:p>
            <a:pPr marL="0" indent="0">
              <a:buNone/>
            </a:pPr>
            <a:r>
              <a:rPr lang="en-US" dirty="0"/>
              <a:t>    </a:t>
            </a:r>
            <a:r>
              <a:rPr lang="en-US" dirty="0" err="1"/>
              <a:t>pdb</a:t>
            </a:r>
            <a:r>
              <a:rPr lang="en-US" dirty="0"/>
              <a:t> </a:t>
            </a:r>
            <a:r>
              <a:rPr lang="en-US" b="1" dirty="0"/>
              <a:t>./packed_butane.pdb</a:t>
            </a:r>
          </a:p>
          <a:p>
            <a:pPr marL="0" indent="0">
              <a:buNone/>
            </a:pPr>
            <a:r>
              <a:rPr lang="en-US" b="1" dirty="0"/>
              <a:t>    auto angles dihedrals</a:t>
            </a:r>
          </a:p>
          <a:p>
            <a:pPr marL="0" indent="0">
              <a:buNone/>
            </a:pPr>
            <a:r>
              <a:rPr lang="en-US" dirty="0"/>
              <a:t>    first none</a:t>
            </a:r>
          </a:p>
          <a:p>
            <a:pPr marL="0" indent="0">
              <a:buNone/>
            </a:pPr>
            <a:r>
              <a:rPr lang="en-US" dirty="0"/>
              <a:t>    last none</a:t>
            </a:r>
          </a:p>
          <a:p>
            <a:pPr marL="0" indent="0">
              <a:buNone/>
            </a:pPr>
            <a:r>
              <a:rPr lang="en-US" dirty="0"/>
              <a:t>}</a:t>
            </a:r>
          </a:p>
          <a:p>
            <a:pPr marL="0" indent="0">
              <a:buNone/>
            </a:pPr>
            <a:r>
              <a:rPr lang="en-US" dirty="0" err="1"/>
              <a:t>coordpdb</a:t>
            </a:r>
            <a:r>
              <a:rPr lang="en-US" dirty="0"/>
              <a:t> </a:t>
            </a:r>
            <a:r>
              <a:rPr lang="en-US" b="1" dirty="0"/>
              <a:t>./packed_butane.pdb C4A</a:t>
            </a:r>
          </a:p>
          <a:p>
            <a:pPr marL="0" indent="0">
              <a:buNone/>
            </a:pPr>
            <a:r>
              <a:rPr lang="en-US" dirty="0" err="1"/>
              <a:t>writepsf</a:t>
            </a:r>
            <a:r>
              <a:rPr lang="en-US" dirty="0"/>
              <a:t> ./START_BOX_0.psf</a:t>
            </a:r>
          </a:p>
          <a:p>
            <a:pPr marL="0" indent="0">
              <a:buNone/>
            </a:pPr>
            <a:r>
              <a:rPr lang="en-US" dirty="0" err="1"/>
              <a:t>writepdb</a:t>
            </a:r>
            <a:r>
              <a:rPr lang="en-US" dirty="0"/>
              <a:t> ./START_BOX_0.pdb</a:t>
            </a:r>
          </a:p>
          <a:p>
            <a:endParaRPr lang="en-US" dirty="0"/>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78181" y="1481737"/>
            <a:ext cx="1077796" cy="523220"/>
          </a:xfrm>
          <a:prstGeom prst="rect">
            <a:avLst/>
          </a:prstGeom>
          <a:noFill/>
        </p:spPr>
        <p:txBody>
          <a:bodyPr wrap="none" rtlCol="0">
            <a:spAutoFit/>
          </a:bodyPr>
          <a:lstStyle/>
          <a:p>
            <a:r>
              <a:rPr lang="en-US" sz="2800" b="1" u="sng" dirty="0"/>
              <a:t>Argon</a:t>
            </a:r>
          </a:p>
        </p:txBody>
      </p:sp>
      <p:sp>
        <p:nvSpPr>
          <p:cNvPr id="7" name="TextBox 6"/>
          <p:cNvSpPr txBox="1"/>
          <p:nvPr/>
        </p:nvSpPr>
        <p:spPr>
          <a:xfrm>
            <a:off x="7476836" y="1481737"/>
            <a:ext cx="1251946" cy="523220"/>
          </a:xfrm>
          <a:prstGeom prst="rect">
            <a:avLst/>
          </a:prstGeom>
          <a:noFill/>
        </p:spPr>
        <p:txBody>
          <a:bodyPr wrap="none" rtlCol="0">
            <a:spAutoFit/>
          </a:bodyPr>
          <a:lstStyle/>
          <a:p>
            <a:r>
              <a:rPr lang="en-US" sz="2800" b="1" u="sng" dirty="0"/>
              <a:t>Butane</a:t>
            </a:r>
          </a:p>
        </p:txBody>
      </p:sp>
    </p:spTree>
    <p:extLst>
      <p:ext uri="{BB962C8B-B14F-4D97-AF65-F5344CB8AC3E}">
        <p14:creationId xmlns:p14="http://schemas.microsoft.com/office/powerpoint/2010/main" val="461842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153842" y="0"/>
            <a:ext cx="3868340" cy="823912"/>
          </a:xfrm>
        </p:spPr>
        <p:txBody>
          <a:bodyPr anchor="ctr"/>
          <a:lstStyle/>
          <a:p>
            <a:r>
              <a:rPr lang="en-US" dirty="0" smtClean="0"/>
              <a:t>Monte Carlo</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587829" y="847725"/>
                <a:ext cx="5434353" cy="58737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𝑎𝑐𝑐</m:t>
                          </m:r>
                        </m:sub>
                      </m:sSub>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𝛽</m:t>
                              </m:r>
                              <m:r>
                                <m:rPr>
                                  <m:sty m:val="p"/>
                                </m:rPr>
                                <a:rPr lang="en-US" b="0" i="0" smtClean="0">
                                  <a:latin typeface="Cambria Math" panose="02040503050406030204" pitchFamily="18" charset="0"/>
                                </a:rPr>
                                <m:t>Δ</m:t>
                              </m:r>
                              <m:r>
                                <a:rPr lang="en-US" b="0" i="1" smtClean="0">
                                  <a:latin typeface="Cambria Math" panose="02040503050406030204" pitchFamily="18" charset="0"/>
                                </a:rPr>
                                <m:t>𝑈</m:t>
                              </m:r>
                            </m:e>
                          </m:d>
                        </m:e>
                      </m:func>
                    </m:oMath>
                  </m:oMathPara>
                </a14:m>
                <a:endParaRPr lang="en-US" dirty="0" smtClean="0"/>
              </a:p>
              <a:p>
                <a:endParaRPr lang="en-US" dirty="0" smtClean="0"/>
              </a:p>
              <a:p>
                <a:endParaRPr lang="en-US" dirty="0" smtClean="0"/>
              </a:p>
              <a:p>
                <a:endParaRPr lang="en-US" dirty="0"/>
              </a:p>
              <a:p>
                <a:endParaRPr lang="en-US" dirty="0" smtClean="0"/>
              </a:p>
              <a:p>
                <a:r>
                  <a:rPr lang="en-US" dirty="0" smtClean="0"/>
                  <a:t>Developed by</a:t>
                </a:r>
              </a:p>
              <a:p>
                <a:endParaRPr lang="en-US" dirty="0" smtClean="0"/>
              </a:p>
              <a:p>
                <a:endParaRPr lang="en-US" dirty="0"/>
              </a:p>
              <a:p>
                <a:endParaRPr lang="en-US" dirty="0" smtClean="0"/>
              </a:p>
              <a:p>
                <a:r>
                  <a:rPr lang="en-US" dirty="0" smtClean="0"/>
                  <a:t>Support: The person who did that work graduated…</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587829" y="847725"/>
                <a:ext cx="5434353" cy="5873750"/>
              </a:xfrm>
              <a:blipFill>
                <a:blip r:embed="rId3"/>
                <a:stretch>
                  <a:fillRect l="-2018" r="-897"/>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7513595" y="-4691"/>
            <a:ext cx="3887391" cy="823912"/>
          </a:xfrm>
        </p:spPr>
        <p:txBody>
          <a:bodyPr anchor="ctr"/>
          <a:lstStyle/>
          <a:p>
            <a:r>
              <a:rPr lang="en-US" dirty="0" smtClean="0"/>
              <a:t>Molecular dynamics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6667783" y="847725"/>
                <a:ext cx="4995482" cy="587375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m:oMathPara>
                </a14:m>
                <a:endParaRPr lang="en-US" dirty="0" smtClean="0"/>
              </a:p>
              <a:p>
                <a:endParaRPr lang="en-US" dirty="0" smtClean="0"/>
              </a:p>
              <a:p>
                <a:endParaRPr lang="en-US" dirty="0"/>
              </a:p>
              <a:p>
                <a:pPr marL="0" indent="0">
                  <a:buNone/>
                </a:pPr>
                <a:endParaRPr lang="en-US" dirty="0"/>
              </a:p>
              <a:p>
                <a:endParaRPr lang="en-US" dirty="0" smtClean="0"/>
              </a:p>
              <a:p>
                <a:r>
                  <a:rPr lang="en-US" dirty="0" smtClean="0"/>
                  <a:t>Developed by</a:t>
                </a:r>
              </a:p>
              <a:p>
                <a:endParaRPr lang="en-US" dirty="0" smtClean="0"/>
              </a:p>
              <a:p>
                <a:endParaRPr lang="en-US" dirty="0"/>
              </a:p>
              <a:p>
                <a:endParaRPr lang="en-US" dirty="0" smtClean="0"/>
              </a:p>
              <a:p>
                <a:pPr marL="0" indent="0">
                  <a:buNone/>
                </a:pPr>
                <a:endParaRPr lang="en-US" dirty="0" smtClean="0"/>
              </a:p>
              <a:p>
                <a:r>
                  <a:rPr lang="en-US" sz="2000" dirty="0"/>
                  <a:t>Support: users guide, tutorials, mailing list, forums, user community.</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6667783" y="847725"/>
                <a:ext cx="4995482" cy="5873751"/>
              </a:xfrm>
              <a:blipFill>
                <a:blip r:embed="rId4"/>
                <a:stretch>
                  <a:fillRect l="-219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A0FDF86-CD1A-F643-8415-5473038ABDB7}" type="slidenum">
              <a:rPr lang="en-US" smtClean="0"/>
              <a:t>4</a:t>
            </a:fld>
            <a:endParaRPr lang="en-US"/>
          </a:p>
        </p:txBody>
      </p:sp>
      <p:grpSp>
        <p:nvGrpSpPr>
          <p:cNvPr id="33" name="Group 32"/>
          <p:cNvGrpSpPr>
            <a:grpSpLocks noChangeAspect="1"/>
          </p:cNvGrpSpPr>
          <p:nvPr/>
        </p:nvGrpSpPr>
        <p:grpSpPr>
          <a:xfrm>
            <a:off x="823417" y="1811755"/>
            <a:ext cx="3296843" cy="1183869"/>
            <a:chOff x="114300" y="1386263"/>
            <a:chExt cx="3898107" cy="1399778"/>
          </a:xfrm>
        </p:grpSpPr>
        <p:sp>
          <p:nvSpPr>
            <p:cNvPr id="10" name="Rectangle 9"/>
            <p:cNvSpPr/>
            <p:nvPr/>
          </p:nvSpPr>
          <p:spPr>
            <a:xfrm>
              <a:off x="114300" y="1400153"/>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52675" y="1386263"/>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774034" y="1885930"/>
              <a:ext cx="578643" cy="38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0219" y="149590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5578" y="188826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3009" y="232115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92368" y="150165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32452" y="202012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2322" y="2142210"/>
              <a:ext cx="171450" cy="1970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10753" y="201709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4336" y="157790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11132" y="252182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475789" y="250555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563869" y="150671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619228" y="189907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26659" y="233196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604474" y="157790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116018" y="151246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982382" y="238023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47039" y="236396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298194" y="194387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13187" y="1754663"/>
              <a:ext cx="171450" cy="1970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61916" y="194861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a:grpSpLocks noChangeAspect="1"/>
          </p:cNvGrpSpPr>
          <p:nvPr/>
        </p:nvGrpSpPr>
        <p:grpSpPr>
          <a:xfrm>
            <a:off x="7455774" y="1801655"/>
            <a:ext cx="3390551" cy="1233510"/>
            <a:chOff x="5062534" y="1409778"/>
            <a:chExt cx="3949305" cy="1436789"/>
          </a:xfrm>
        </p:grpSpPr>
        <p:sp>
          <p:nvSpPr>
            <p:cNvPr id="34" name="Rectangle 33"/>
            <p:cNvSpPr/>
            <p:nvPr/>
          </p:nvSpPr>
          <p:spPr>
            <a:xfrm>
              <a:off x="7352107" y="1414440"/>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062534" y="1409778"/>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6747867" y="1854378"/>
              <a:ext cx="578643" cy="38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286375" y="165732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653087" y="165286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198267" y="246397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567362" y="202954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98334" y="249711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200775" y="194427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987058" y="200677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798343" y="220730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775511" y="211244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743823" y="212807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211367" y="200886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969793" y="154134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450936" y="160821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805487" y="180526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350667" y="261637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067085" y="220382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850734" y="264951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438900" y="198489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181727" y="225978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480575" y="251825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140654" y="259653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656444" y="157753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363767" y="216126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84130" y="159519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53361" y="154134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751561" y="182128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39924" y="224014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995342" y="168382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82553" y="250882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570719" y="184420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313546" y="211909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612394" y="237755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272473" y="245584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214724" y="188086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495586" y="192204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254012" y="155305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p:cNvPicPr>
            <a:picLocks noChangeAspect="1"/>
          </p:cNvPicPr>
          <p:nvPr/>
        </p:nvPicPr>
        <p:blipFill>
          <a:blip r:embed="rId5"/>
          <a:stretch>
            <a:fillRect/>
          </a:stretch>
        </p:blipFill>
        <p:spPr>
          <a:xfrm>
            <a:off x="7626887" y="3939785"/>
            <a:ext cx="3551301" cy="1833372"/>
          </a:xfrm>
          <a:prstGeom prst="rect">
            <a:avLst/>
          </a:prstGeom>
        </p:spPr>
      </p:pic>
      <p:pic>
        <p:nvPicPr>
          <p:cNvPr id="75" name="Picture 74"/>
          <p:cNvPicPr>
            <a:picLocks noChangeAspect="1"/>
          </p:cNvPicPr>
          <p:nvPr/>
        </p:nvPicPr>
        <p:blipFill>
          <a:blip r:embed="rId6"/>
          <a:stretch>
            <a:fillRect/>
          </a:stretch>
        </p:blipFill>
        <p:spPr>
          <a:xfrm>
            <a:off x="1278134" y="4143128"/>
            <a:ext cx="914400" cy="942975"/>
          </a:xfrm>
          <a:prstGeom prst="rect">
            <a:avLst/>
          </a:prstGeom>
        </p:spPr>
      </p:pic>
      <p:cxnSp>
        <p:nvCxnSpPr>
          <p:cNvPr id="77" name="Straight Connector 76"/>
          <p:cNvCxnSpPr/>
          <p:nvPr/>
        </p:nvCxnSpPr>
        <p:spPr>
          <a:xfrm>
            <a:off x="6022182" y="52389"/>
            <a:ext cx="0" cy="66976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2053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Modify control file</a:t>
            </a:r>
          </a:p>
        </p:txBody>
      </p:sp>
      <p:sp>
        <p:nvSpPr>
          <p:cNvPr id="3" name="Content Placeholder 2"/>
          <p:cNvSpPr>
            <a:spLocks noGrp="1"/>
          </p:cNvSpPr>
          <p:nvPr>
            <p:ph sz="half" idx="1"/>
          </p:nvPr>
        </p:nvSpPr>
        <p:spPr>
          <a:xfrm>
            <a:off x="838200" y="2167371"/>
            <a:ext cx="5181600" cy="4351338"/>
          </a:xfrm>
        </p:spPr>
        <p:txBody>
          <a:bodyPr>
            <a:noAutofit/>
          </a:bodyPr>
          <a:lstStyle/>
          <a:p>
            <a:pPr marL="0" indent="0">
              <a:lnSpc>
                <a:spcPct val="120000"/>
              </a:lnSpc>
              <a:spcBef>
                <a:spcPts val="0"/>
              </a:spcBef>
              <a:buNone/>
            </a:pPr>
            <a:r>
              <a:rPr lang="en-US" sz="1400" dirty="0" err="1"/>
              <a:t>ParaTypeEXOTIC</a:t>
            </a:r>
            <a:r>
              <a:rPr lang="en-US" sz="1400" dirty="0"/>
              <a:t>	 true</a:t>
            </a:r>
          </a:p>
          <a:p>
            <a:pPr marL="0" indent="0">
              <a:lnSpc>
                <a:spcPct val="120000"/>
              </a:lnSpc>
              <a:spcBef>
                <a:spcPts val="0"/>
              </a:spcBef>
              <a:buNone/>
            </a:pPr>
            <a:r>
              <a:rPr lang="en-US" sz="1400" dirty="0"/>
              <a:t>Parameters     	 </a:t>
            </a:r>
            <a:r>
              <a:rPr lang="en-US" sz="1400" dirty="0">
                <a:solidFill>
                  <a:srgbClr val="FF0000"/>
                </a:solidFill>
              </a:rPr>
              <a:t>./</a:t>
            </a:r>
            <a:r>
              <a:rPr lang="en-US" sz="1400" dirty="0" err="1">
                <a:solidFill>
                  <a:srgbClr val="FF0000"/>
                </a:solidFill>
              </a:rPr>
              <a:t>par_NobleGases_Mie.par</a:t>
            </a:r>
            <a:endParaRPr lang="en-US" sz="1400" dirty="0">
              <a:solidFill>
                <a:srgbClr val="FF0000"/>
              </a:solidFill>
            </a:endParaRPr>
          </a:p>
          <a:p>
            <a:pPr marL="0" indent="0">
              <a:lnSpc>
                <a:spcPct val="120000"/>
              </a:lnSpc>
              <a:spcBef>
                <a:spcPts val="0"/>
              </a:spcBef>
              <a:buNone/>
            </a:pPr>
            <a:r>
              <a:rPr lang="en-US" sz="1400" b="1" dirty="0"/>
              <a:t># MOVE FREQUENCY              </a:t>
            </a:r>
          </a:p>
          <a:p>
            <a:pPr marL="0" indent="0">
              <a:lnSpc>
                <a:spcPct val="120000"/>
              </a:lnSpc>
              <a:spcBef>
                <a:spcPts val="0"/>
              </a:spcBef>
              <a:buNone/>
            </a:pPr>
            <a:r>
              <a:rPr lang="en-US" sz="1400" dirty="0" err="1"/>
              <a:t>DisFreq</a:t>
            </a:r>
            <a:r>
              <a:rPr lang="en-US" sz="1400" dirty="0"/>
              <a:t>              	 0.90  </a:t>
            </a:r>
          </a:p>
          <a:p>
            <a:pPr marL="0" indent="0">
              <a:lnSpc>
                <a:spcPct val="120000"/>
              </a:lnSpc>
              <a:spcBef>
                <a:spcPts val="0"/>
              </a:spcBef>
              <a:buNone/>
            </a:pPr>
            <a:r>
              <a:rPr lang="en-US" sz="1400" dirty="0" err="1"/>
              <a:t>RotFreq</a:t>
            </a:r>
            <a:r>
              <a:rPr lang="en-US" sz="1400" dirty="0"/>
              <a:t>	                        </a:t>
            </a:r>
            <a:r>
              <a:rPr lang="en-US" sz="1400" dirty="0">
                <a:solidFill>
                  <a:srgbClr val="FF0000"/>
                </a:solidFill>
              </a:rPr>
              <a:t>0.00  </a:t>
            </a:r>
            <a:r>
              <a:rPr lang="en-US" sz="1400" dirty="0"/>
              <a:t> </a:t>
            </a:r>
          </a:p>
          <a:p>
            <a:pPr marL="0" indent="0">
              <a:lnSpc>
                <a:spcPct val="120000"/>
              </a:lnSpc>
              <a:spcBef>
                <a:spcPts val="0"/>
              </a:spcBef>
              <a:buNone/>
            </a:pPr>
            <a:r>
              <a:rPr lang="en-US" sz="1400" dirty="0" err="1"/>
              <a:t>IntraSwapFreq</a:t>
            </a:r>
            <a:r>
              <a:rPr lang="en-US" sz="1400" dirty="0"/>
              <a:t>	 0.10</a:t>
            </a:r>
          </a:p>
          <a:p>
            <a:pPr marL="0" indent="0">
              <a:lnSpc>
                <a:spcPct val="120000"/>
              </a:lnSpc>
              <a:spcBef>
                <a:spcPts val="0"/>
              </a:spcBef>
              <a:buNone/>
            </a:pPr>
            <a:r>
              <a:rPr lang="en-US" sz="1400" dirty="0" err="1"/>
              <a:t>RegrowthFreq</a:t>
            </a:r>
            <a:r>
              <a:rPr lang="en-US" sz="1400" dirty="0"/>
              <a:t>          	 </a:t>
            </a:r>
            <a:r>
              <a:rPr lang="en-US" sz="1400" dirty="0">
                <a:solidFill>
                  <a:srgbClr val="FF0000"/>
                </a:solidFill>
              </a:rPr>
              <a:t>0.00</a:t>
            </a:r>
          </a:p>
          <a:p>
            <a:pPr marL="0" indent="0">
              <a:lnSpc>
                <a:spcPct val="120000"/>
              </a:lnSpc>
              <a:spcBef>
                <a:spcPts val="0"/>
              </a:spcBef>
              <a:buNone/>
            </a:pPr>
            <a:r>
              <a:rPr lang="en-US" sz="1400" b="1" dirty="0"/>
              <a:t># BOX DIMENSION #, X, Y, Z</a:t>
            </a:r>
          </a:p>
          <a:p>
            <a:pPr marL="0" indent="0">
              <a:lnSpc>
                <a:spcPct val="120000"/>
              </a:lnSpc>
              <a:spcBef>
                <a:spcPts val="0"/>
              </a:spcBef>
              <a:buNone/>
            </a:pPr>
            <a:r>
              <a:rPr lang="en-US" sz="1400" dirty="0"/>
              <a:t>CellBasisVector1  0    </a:t>
            </a:r>
            <a:r>
              <a:rPr lang="en-US" sz="1400" dirty="0">
                <a:solidFill>
                  <a:srgbClr val="FF0000"/>
                </a:solidFill>
              </a:rPr>
              <a:t>38.527</a:t>
            </a:r>
            <a:r>
              <a:rPr lang="en-US" sz="1400" dirty="0"/>
              <a:t>  0.00  0.00</a:t>
            </a:r>
          </a:p>
          <a:p>
            <a:pPr marL="0" indent="0">
              <a:lnSpc>
                <a:spcPct val="120000"/>
              </a:lnSpc>
              <a:spcBef>
                <a:spcPts val="0"/>
              </a:spcBef>
              <a:buNone/>
            </a:pPr>
            <a:r>
              <a:rPr lang="en-US" sz="1400" dirty="0"/>
              <a:t>CellBasisVector2  0    0.00   </a:t>
            </a:r>
            <a:r>
              <a:rPr lang="en-US" sz="1400" dirty="0">
                <a:solidFill>
                  <a:srgbClr val="FF0000"/>
                </a:solidFill>
              </a:rPr>
              <a:t>38.527</a:t>
            </a:r>
            <a:r>
              <a:rPr lang="en-US" sz="1400" dirty="0"/>
              <a:t> 0.00</a:t>
            </a:r>
          </a:p>
          <a:p>
            <a:pPr marL="0" indent="0">
              <a:lnSpc>
                <a:spcPct val="120000"/>
              </a:lnSpc>
              <a:spcBef>
                <a:spcPts val="0"/>
              </a:spcBef>
              <a:buNone/>
            </a:pPr>
            <a:r>
              <a:rPr lang="en-US" sz="1400" dirty="0"/>
              <a:t>CellBasisVector3  0    0.00    0.00 </a:t>
            </a:r>
            <a:r>
              <a:rPr lang="en-US" sz="1400" dirty="0">
                <a:solidFill>
                  <a:srgbClr val="FF0000"/>
                </a:solidFill>
              </a:rPr>
              <a:t>38.527 </a:t>
            </a:r>
          </a:p>
          <a:p>
            <a:pPr marL="0" indent="0">
              <a:lnSpc>
                <a:spcPct val="120000"/>
              </a:lnSpc>
              <a:spcBef>
                <a:spcPts val="0"/>
              </a:spcBef>
              <a:buNone/>
            </a:pPr>
            <a:r>
              <a:rPr lang="en-US" sz="1400" b="1" dirty="0"/>
              <a:t># CBMC TRIALS</a:t>
            </a:r>
          </a:p>
          <a:p>
            <a:pPr marL="0" indent="0">
              <a:lnSpc>
                <a:spcPct val="120000"/>
              </a:lnSpc>
              <a:spcBef>
                <a:spcPts val="0"/>
              </a:spcBef>
              <a:buNone/>
            </a:pPr>
            <a:r>
              <a:rPr lang="en-US" sz="1400" dirty="0" err="1"/>
              <a:t>CBMC_First</a:t>
            </a:r>
            <a:r>
              <a:rPr lang="en-US" sz="1400" dirty="0"/>
              <a:t>   8     </a:t>
            </a:r>
          </a:p>
          <a:p>
            <a:pPr marL="0" indent="0">
              <a:lnSpc>
                <a:spcPct val="120000"/>
              </a:lnSpc>
              <a:spcBef>
                <a:spcPts val="0"/>
              </a:spcBef>
              <a:buNone/>
            </a:pPr>
            <a:r>
              <a:rPr lang="en-US" sz="1400" dirty="0" err="1"/>
              <a:t>CBMC_Nth</a:t>
            </a:r>
            <a:r>
              <a:rPr lang="en-US" sz="1400" dirty="0"/>
              <a:t>     6</a:t>
            </a:r>
          </a:p>
          <a:p>
            <a:pPr marL="0" indent="0">
              <a:lnSpc>
                <a:spcPct val="120000"/>
              </a:lnSpc>
              <a:spcBef>
                <a:spcPts val="0"/>
              </a:spcBef>
              <a:buNone/>
            </a:pPr>
            <a:r>
              <a:rPr lang="en-US" sz="1400" dirty="0" err="1"/>
              <a:t>CBMC_Ang</a:t>
            </a:r>
            <a:r>
              <a:rPr lang="en-US" sz="1400" dirty="0"/>
              <a:t>     </a:t>
            </a:r>
            <a:r>
              <a:rPr lang="en-US" sz="1400" dirty="0">
                <a:solidFill>
                  <a:srgbClr val="FF0000"/>
                </a:solidFill>
              </a:rPr>
              <a:t>0</a:t>
            </a:r>
          </a:p>
          <a:p>
            <a:pPr marL="0" indent="0">
              <a:lnSpc>
                <a:spcPct val="120000"/>
              </a:lnSpc>
              <a:spcBef>
                <a:spcPts val="0"/>
              </a:spcBef>
              <a:buNone/>
            </a:pPr>
            <a:r>
              <a:rPr lang="en-US" sz="1400" dirty="0" err="1"/>
              <a:t>CBMC_Dih</a:t>
            </a:r>
            <a:r>
              <a:rPr lang="en-US" sz="1400" dirty="0"/>
              <a:t>     </a:t>
            </a:r>
            <a:r>
              <a:rPr lang="en-US" sz="1400" dirty="0">
                <a:solidFill>
                  <a:srgbClr val="FF0000"/>
                </a:solidFill>
              </a:rPr>
              <a:t>0</a:t>
            </a:r>
          </a:p>
        </p:txBody>
      </p:sp>
      <p:sp>
        <p:nvSpPr>
          <p:cNvPr id="4" name="Content Placeholder 3"/>
          <p:cNvSpPr>
            <a:spLocks noGrp="1"/>
          </p:cNvSpPr>
          <p:nvPr>
            <p:ph sz="half" idx="2"/>
          </p:nvPr>
        </p:nvSpPr>
        <p:spPr>
          <a:xfrm>
            <a:off x="6186351" y="2167371"/>
            <a:ext cx="5181600" cy="4351338"/>
          </a:xfrm>
        </p:spPr>
        <p:txBody>
          <a:bodyPr>
            <a:noAutofit/>
          </a:bodyPr>
          <a:lstStyle/>
          <a:p>
            <a:pPr marL="0" indent="0">
              <a:lnSpc>
                <a:spcPct val="120000"/>
              </a:lnSpc>
              <a:spcBef>
                <a:spcPts val="0"/>
              </a:spcBef>
              <a:buNone/>
            </a:pPr>
            <a:r>
              <a:rPr lang="en-US" sz="1400" dirty="0" err="1"/>
              <a:t>ParaTypeEXOTIC</a:t>
            </a:r>
            <a:r>
              <a:rPr lang="en-US" sz="1400" dirty="0"/>
              <a:t>	 true</a:t>
            </a:r>
          </a:p>
          <a:p>
            <a:pPr marL="0" indent="0">
              <a:lnSpc>
                <a:spcPct val="120000"/>
              </a:lnSpc>
              <a:spcBef>
                <a:spcPts val="0"/>
              </a:spcBef>
              <a:buNone/>
            </a:pPr>
            <a:r>
              <a:rPr lang="en-US" sz="1400" dirty="0"/>
              <a:t>Parameters     	 </a:t>
            </a:r>
            <a:r>
              <a:rPr lang="en-US" sz="1400" dirty="0">
                <a:solidFill>
                  <a:srgbClr val="FF0000"/>
                </a:solidFill>
              </a:rPr>
              <a:t>./</a:t>
            </a:r>
            <a:r>
              <a:rPr lang="en-US" sz="1400" dirty="0" err="1">
                <a:solidFill>
                  <a:srgbClr val="FF0000"/>
                </a:solidFill>
              </a:rPr>
              <a:t>par_mie.inp</a:t>
            </a:r>
            <a:endParaRPr lang="en-US" sz="1400" dirty="0">
              <a:solidFill>
                <a:srgbClr val="FF0000"/>
              </a:solidFill>
            </a:endParaRPr>
          </a:p>
          <a:p>
            <a:pPr marL="0" indent="0">
              <a:lnSpc>
                <a:spcPct val="120000"/>
              </a:lnSpc>
              <a:spcBef>
                <a:spcPts val="0"/>
              </a:spcBef>
              <a:buNone/>
            </a:pPr>
            <a:r>
              <a:rPr lang="en-US" sz="1400" b="1" dirty="0"/>
              <a:t># MOVE FREQUENCY              </a:t>
            </a:r>
          </a:p>
          <a:p>
            <a:pPr marL="0" indent="0">
              <a:lnSpc>
                <a:spcPct val="120000"/>
              </a:lnSpc>
              <a:spcBef>
                <a:spcPts val="0"/>
              </a:spcBef>
              <a:buNone/>
            </a:pPr>
            <a:r>
              <a:rPr lang="en-US" sz="1400" dirty="0" err="1"/>
              <a:t>DisFreq</a:t>
            </a:r>
            <a:r>
              <a:rPr lang="en-US" sz="1400" dirty="0"/>
              <a:t>                     0.60  </a:t>
            </a:r>
          </a:p>
          <a:p>
            <a:pPr marL="0" indent="0">
              <a:lnSpc>
                <a:spcPct val="120000"/>
              </a:lnSpc>
              <a:spcBef>
                <a:spcPts val="0"/>
              </a:spcBef>
              <a:buNone/>
            </a:pPr>
            <a:r>
              <a:rPr lang="en-US" sz="1400" dirty="0" err="1"/>
              <a:t>RotFreq</a:t>
            </a:r>
            <a:r>
              <a:rPr lang="en-US" sz="1400" dirty="0"/>
              <a:t>	</a:t>
            </a:r>
            <a:r>
              <a:rPr lang="en-US" sz="1400" dirty="0">
                <a:solidFill>
                  <a:srgbClr val="FF0000"/>
                </a:solidFill>
              </a:rPr>
              <a:t>           0.10   </a:t>
            </a:r>
          </a:p>
          <a:p>
            <a:pPr marL="0" indent="0">
              <a:lnSpc>
                <a:spcPct val="120000"/>
              </a:lnSpc>
              <a:spcBef>
                <a:spcPts val="0"/>
              </a:spcBef>
              <a:buNone/>
            </a:pPr>
            <a:r>
              <a:rPr lang="en-US" sz="1400" dirty="0" err="1"/>
              <a:t>IntraSwapFreq</a:t>
            </a:r>
            <a:r>
              <a:rPr lang="en-US" sz="1400" dirty="0"/>
              <a:t>        0.10</a:t>
            </a:r>
          </a:p>
          <a:p>
            <a:pPr marL="0" indent="0">
              <a:lnSpc>
                <a:spcPct val="120000"/>
              </a:lnSpc>
              <a:spcBef>
                <a:spcPts val="0"/>
              </a:spcBef>
              <a:buNone/>
            </a:pPr>
            <a:r>
              <a:rPr lang="en-US" sz="1400" dirty="0" err="1"/>
              <a:t>RegrowthFreq</a:t>
            </a:r>
            <a:r>
              <a:rPr lang="en-US" sz="1400" dirty="0"/>
              <a:t>         </a:t>
            </a:r>
            <a:r>
              <a:rPr lang="en-US" sz="1400" dirty="0">
                <a:solidFill>
                  <a:srgbClr val="FF0000"/>
                </a:solidFill>
              </a:rPr>
              <a:t>0.20  </a:t>
            </a:r>
          </a:p>
          <a:p>
            <a:pPr marL="0" indent="0">
              <a:lnSpc>
                <a:spcPct val="120000"/>
              </a:lnSpc>
              <a:spcBef>
                <a:spcPts val="0"/>
              </a:spcBef>
              <a:buNone/>
            </a:pPr>
            <a:r>
              <a:rPr lang="en-US" sz="1400" b="1" dirty="0"/>
              <a:t># BOX DIMENSION #, X, Y, Z</a:t>
            </a:r>
          </a:p>
          <a:p>
            <a:pPr marL="0" indent="0">
              <a:lnSpc>
                <a:spcPct val="120000"/>
              </a:lnSpc>
              <a:spcBef>
                <a:spcPts val="0"/>
              </a:spcBef>
              <a:buNone/>
            </a:pPr>
            <a:r>
              <a:rPr lang="en-US" sz="1400" dirty="0"/>
              <a:t>CellBasisVector1  0    </a:t>
            </a:r>
            <a:r>
              <a:rPr lang="en-US" sz="1400" dirty="0">
                <a:solidFill>
                  <a:srgbClr val="FF0000"/>
                </a:solidFill>
              </a:rPr>
              <a:t>55.41</a:t>
            </a:r>
            <a:r>
              <a:rPr lang="en-US" sz="1400" dirty="0"/>
              <a:t>  0.00  0.00</a:t>
            </a:r>
          </a:p>
          <a:p>
            <a:pPr marL="0" indent="0">
              <a:lnSpc>
                <a:spcPct val="120000"/>
              </a:lnSpc>
              <a:spcBef>
                <a:spcPts val="0"/>
              </a:spcBef>
              <a:buNone/>
            </a:pPr>
            <a:r>
              <a:rPr lang="en-US" sz="1400" dirty="0"/>
              <a:t>CellBasisVector2  0    0.00   </a:t>
            </a:r>
            <a:r>
              <a:rPr lang="en-US" sz="1400" dirty="0">
                <a:solidFill>
                  <a:srgbClr val="FF0000"/>
                </a:solidFill>
              </a:rPr>
              <a:t>55.41</a:t>
            </a:r>
            <a:r>
              <a:rPr lang="en-US" sz="1400" dirty="0"/>
              <a:t> 0.00</a:t>
            </a:r>
          </a:p>
          <a:p>
            <a:pPr marL="0" indent="0">
              <a:lnSpc>
                <a:spcPct val="120000"/>
              </a:lnSpc>
              <a:spcBef>
                <a:spcPts val="0"/>
              </a:spcBef>
              <a:buNone/>
            </a:pPr>
            <a:r>
              <a:rPr lang="en-US" sz="1400" dirty="0"/>
              <a:t>CellBasisVector3  0    0.00    0.00 </a:t>
            </a:r>
            <a:r>
              <a:rPr lang="en-US" sz="1400" dirty="0">
                <a:solidFill>
                  <a:srgbClr val="FF0000"/>
                </a:solidFill>
              </a:rPr>
              <a:t>55.41 </a:t>
            </a:r>
          </a:p>
          <a:p>
            <a:pPr marL="0" indent="0">
              <a:lnSpc>
                <a:spcPct val="120000"/>
              </a:lnSpc>
              <a:spcBef>
                <a:spcPts val="0"/>
              </a:spcBef>
              <a:buNone/>
            </a:pPr>
            <a:r>
              <a:rPr lang="en-US" sz="1400" b="1" dirty="0"/>
              <a:t># CBMC TRIALS</a:t>
            </a:r>
          </a:p>
          <a:p>
            <a:pPr marL="0" indent="0">
              <a:lnSpc>
                <a:spcPct val="120000"/>
              </a:lnSpc>
              <a:spcBef>
                <a:spcPts val="0"/>
              </a:spcBef>
              <a:buNone/>
            </a:pPr>
            <a:r>
              <a:rPr lang="en-US" sz="1400" dirty="0" err="1"/>
              <a:t>CBMC_First</a:t>
            </a:r>
            <a:r>
              <a:rPr lang="en-US" sz="1400" dirty="0"/>
              <a:t>   8     </a:t>
            </a:r>
          </a:p>
          <a:p>
            <a:pPr marL="0" indent="0">
              <a:lnSpc>
                <a:spcPct val="120000"/>
              </a:lnSpc>
              <a:spcBef>
                <a:spcPts val="0"/>
              </a:spcBef>
              <a:buNone/>
            </a:pPr>
            <a:r>
              <a:rPr lang="en-US" sz="1400" dirty="0" err="1"/>
              <a:t>CBMC_Nth</a:t>
            </a:r>
            <a:r>
              <a:rPr lang="en-US" sz="1400" dirty="0"/>
              <a:t>     6</a:t>
            </a:r>
          </a:p>
          <a:p>
            <a:pPr marL="0" indent="0">
              <a:lnSpc>
                <a:spcPct val="120000"/>
              </a:lnSpc>
              <a:spcBef>
                <a:spcPts val="0"/>
              </a:spcBef>
              <a:buNone/>
            </a:pPr>
            <a:r>
              <a:rPr lang="en-US" sz="1400" dirty="0" err="1"/>
              <a:t>CBMC_Ang</a:t>
            </a:r>
            <a:r>
              <a:rPr lang="en-US" sz="1400" dirty="0"/>
              <a:t>     </a:t>
            </a:r>
            <a:r>
              <a:rPr lang="en-US" sz="1400" dirty="0">
                <a:solidFill>
                  <a:srgbClr val="FF0000"/>
                </a:solidFill>
              </a:rPr>
              <a:t>100</a:t>
            </a:r>
          </a:p>
          <a:p>
            <a:pPr marL="0" indent="0">
              <a:lnSpc>
                <a:spcPct val="120000"/>
              </a:lnSpc>
              <a:spcBef>
                <a:spcPts val="0"/>
              </a:spcBef>
              <a:buNone/>
            </a:pPr>
            <a:r>
              <a:rPr lang="en-US" sz="1400" dirty="0" err="1"/>
              <a:t>CBMC_Dih</a:t>
            </a:r>
            <a:r>
              <a:rPr lang="en-US" sz="1400" dirty="0"/>
              <a:t>     </a:t>
            </a:r>
            <a:r>
              <a:rPr lang="en-US" sz="1400" dirty="0">
                <a:solidFill>
                  <a:srgbClr val="FF0000"/>
                </a:solidFill>
              </a:rPr>
              <a:t>100</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78181" y="1481737"/>
            <a:ext cx="1077796" cy="523220"/>
          </a:xfrm>
          <a:prstGeom prst="rect">
            <a:avLst/>
          </a:prstGeom>
          <a:noFill/>
        </p:spPr>
        <p:txBody>
          <a:bodyPr wrap="none" rtlCol="0">
            <a:spAutoFit/>
          </a:bodyPr>
          <a:lstStyle/>
          <a:p>
            <a:r>
              <a:rPr lang="en-US" sz="2800" b="1" u="sng" dirty="0"/>
              <a:t>Argon</a:t>
            </a:r>
          </a:p>
        </p:txBody>
      </p:sp>
      <p:sp>
        <p:nvSpPr>
          <p:cNvPr id="7" name="TextBox 6"/>
          <p:cNvSpPr txBox="1"/>
          <p:nvPr/>
        </p:nvSpPr>
        <p:spPr>
          <a:xfrm>
            <a:off x="7476836" y="1481737"/>
            <a:ext cx="1251946" cy="523220"/>
          </a:xfrm>
          <a:prstGeom prst="rect">
            <a:avLst/>
          </a:prstGeom>
          <a:noFill/>
        </p:spPr>
        <p:txBody>
          <a:bodyPr wrap="none" rtlCol="0">
            <a:spAutoFit/>
          </a:bodyPr>
          <a:lstStyle/>
          <a:p>
            <a:r>
              <a:rPr lang="en-US" sz="2800" b="1" u="sng" dirty="0"/>
              <a:t>Butane</a:t>
            </a:r>
          </a:p>
        </p:txBody>
      </p:sp>
    </p:spTree>
    <p:extLst>
      <p:ext uri="{BB962C8B-B14F-4D97-AF65-F5344CB8AC3E}">
        <p14:creationId xmlns:p14="http://schemas.microsoft.com/office/powerpoint/2010/main" val="37894936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0"/>
            <a:ext cx="10515600" cy="1325563"/>
          </a:xfrm>
        </p:spPr>
        <p:txBody>
          <a:bodyPr/>
          <a:lstStyle/>
          <a:p>
            <a:r>
              <a:rPr lang="en-US" dirty="0"/>
              <a:t>Butane NVT at 300K </a:t>
            </a:r>
            <a:r>
              <a:rPr lang="en-US" dirty="0" smtClean="0"/>
              <a:t>and </a:t>
            </a:r>
            <a:r>
              <a:rPr lang="en-US" dirty="0"/>
              <a:t>0.567 g/cm</a:t>
            </a:r>
            <a:r>
              <a:rPr lang="en-US" baseline="30000" dirty="0"/>
              <a:t>3</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930" r="6603" b="5320"/>
          <a:stretch/>
        </p:blipFill>
        <p:spPr>
          <a:xfrm>
            <a:off x="83128" y="2001808"/>
            <a:ext cx="6262256" cy="423558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39" t="12930" r="9100" b="5724"/>
          <a:stretch/>
        </p:blipFill>
        <p:spPr>
          <a:xfrm>
            <a:off x="6068290" y="2001808"/>
            <a:ext cx="6012873" cy="4272678"/>
          </a:xfrm>
          <a:prstGeom prst="rect">
            <a:avLst/>
          </a:prstGeom>
        </p:spPr>
      </p:pic>
      <p:sp>
        <p:nvSpPr>
          <p:cNvPr id="7" name="TextBox 6"/>
          <p:cNvSpPr txBox="1"/>
          <p:nvPr/>
        </p:nvSpPr>
        <p:spPr>
          <a:xfrm>
            <a:off x="6927273" y="2416758"/>
            <a:ext cx="2746586" cy="461665"/>
          </a:xfrm>
          <a:prstGeom prst="rect">
            <a:avLst/>
          </a:prstGeom>
          <a:noFill/>
        </p:spPr>
        <p:txBody>
          <a:bodyPr wrap="none" rtlCol="0">
            <a:spAutoFit/>
          </a:bodyPr>
          <a:lstStyle/>
          <a:p>
            <a:r>
              <a:rPr lang="en-US" sz="2400" dirty="0"/>
              <a:t>CH</a:t>
            </a:r>
            <a:r>
              <a:rPr lang="en-US" sz="2400" baseline="-25000" dirty="0"/>
              <a:t>3</a:t>
            </a:r>
            <a:r>
              <a:rPr lang="en-US" sz="2400" dirty="0"/>
              <a:t>-CH</a:t>
            </a:r>
            <a:r>
              <a:rPr lang="en-US" sz="2400" baseline="-25000" dirty="0"/>
              <a:t>3</a:t>
            </a:r>
            <a:r>
              <a:rPr lang="en-US" sz="2400" dirty="0"/>
              <a:t> interactions</a:t>
            </a:r>
          </a:p>
        </p:txBody>
      </p:sp>
    </p:spTree>
    <p:extLst>
      <p:ext uri="{BB962C8B-B14F-4D97-AF65-F5344CB8AC3E}">
        <p14:creationId xmlns:p14="http://schemas.microsoft.com/office/powerpoint/2010/main" val="2144128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273699"/>
            <a:ext cx="7886700" cy="748145"/>
          </a:xfrm>
        </p:spPr>
        <p:txBody>
          <a:bodyPr/>
          <a:lstStyle/>
          <a:p>
            <a:r>
              <a:rPr lang="en-US" dirty="0"/>
              <a:t>Gibbs Ensemble Monte Carlo</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011" r="6371"/>
          <a:stretch/>
        </p:blipFill>
        <p:spPr>
          <a:xfrm>
            <a:off x="2890982" y="1218045"/>
            <a:ext cx="6225310" cy="5503430"/>
          </a:xfrm>
        </p:spPr>
      </p:pic>
      <p:sp>
        <p:nvSpPr>
          <p:cNvPr id="4" name="Slide Number Placeholder 3"/>
          <p:cNvSpPr>
            <a:spLocks noGrp="1"/>
          </p:cNvSpPr>
          <p:nvPr>
            <p:ph type="sldNum" sz="quarter" idx="12"/>
          </p:nvPr>
        </p:nvSpPr>
        <p:spPr/>
        <p:txBody>
          <a:bodyPr/>
          <a:lstStyle/>
          <a:p>
            <a:fld id="{1ED2FDF8-965A-4BF8-82BC-D25DBB59DE76}" type="slidenum">
              <a:rPr lang="en-US" smtClean="0"/>
              <a:t>42</a:t>
            </a:fld>
            <a:endParaRPr lang="en-US"/>
          </a:p>
        </p:txBody>
      </p:sp>
      <p:sp>
        <p:nvSpPr>
          <p:cNvPr id="6" name="TextBox 5"/>
          <p:cNvSpPr txBox="1"/>
          <p:nvPr/>
        </p:nvSpPr>
        <p:spPr>
          <a:xfrm>
            <a:off x="9245851" y="3661214"/>
            <a:ext cx="2107949" cy="415498"/>
          </a:xfrm>
          <a:prstGeom prst="rect">
            <a:avLst/>
          </a:prstGeom>
          <a:noFill/>
        </p:spPr>
        <p:txBody>
          <a:bodyPr wrap="none" rtlCol="0">
            <a:spAutoFit/>
          </a:bodyPr>
          <a:lstStyle/>
          <a:p>
            <a:r>
              <a:rPr lang="en-US" sz="2100" dirty="0"/>
              <a:t>Volume Exchange</a:t>
            </a:r>
          </a:p>
        </p:txBody>
      </p:sp>
      <p:sp>
        <p:nvSpPr>
          <p:cNvPr id="7" name="TextBox 6"/>
          <p:cNvSpPr txBox="1"/>
          <p:nvPr/>
        </p:nvSpPr>
        <p:spPr>
          <a:xfrm>
            <a:off x="9219013" y="1875283"/>
            <a:ext cx="2556854" cy="415498"/>
          </a:xfrm>
          <a:prstGeom prst="rect">
            <a:avLst/>
          </a:prstGeom>
          <a:noFill/>
        </p:spPr>
        <p:txBody>
          <a:bodyPr wrap="none" rtlCol="0">
            <a:spAutoFit/>
          </a:bodyPr>
          <a:lstStyle/>
          <a:p>
            <a:r>
              <a:rPr lang="en-US" sz="2100" dirty="0"/>
              <a:t>Particle Displacement</a:t>
            </a:r>
          </a:p>
        </p:txBody>
      </p:sp>
      <p:sp>
        <p:nvSpPr>
          <p:cNvPr id="8" name="TextBox 7"/>
          <p:cNvSpPr txBox="1"/>
          <p:nvPr/>
        </p:nvSpPr>
        <p:spPr>
          <a:xfrm>
            <a:off x="9245851" y="5495498"/>
            <a:ext cx="2148986" cy="415498"/>
          </a:xfrm>
          <a:prstGeom prst="rect">
            <a:avLst/>
          </a:prstGeom>
          <a:noFill/>
        </p:spPr>
        <p:txBody>
          <a:bodyPr wrap="none" rtlCol="0">
            <a:spAutoFit/>
          </a:bodyPr>
          <a:lstStyle/>
          <a:p>
            <a:r>
              <a:rPr lang="en-US" sz="2100" dirty="0"/>
              <a:t>Molecule Transfer</a:t>
            </a:r>
          </a:p>
        </p:txBody>
      </p:sp>
      <p:sp>
        <p:nvSpPr>
          <p:cNvPr id="9" name="Rectangle 8"/>
          <p:cNvSpPr/>
          <p:nvPr/>
        </p:nvSpPr>
        <p:spPr>
          <a:xfrm>
            <a:off x="231407" y="4269522"/>
            <a:ext cx="3607423" cy="2451953"/>
          </a:xfrm>
          <a:prstGeom prst="rect">
            <a:avLst/>
          </a:prstGeom>
        </p:spPr>
        <p:txBody>
          <a:bodyPr wrap="square">
            <a:spAutoFit/>
          </a:bodyPr>
          <a:lstStyle/>
          <a:p>
            <a:r>
              <a:rPr lang="en-US" sz="2000" dirty="0">
                <a:solidFill>
                  <a:schemeClr val="tx1">
                    <a:lumMod val="75000"/>
                    <a:lumOff val="25000"/>
                  </a:schemeClr>
                </a:solidFill>
              </a:rPr>
              <a:t>Bulk liquid and vapor</a:t>
            </a:r>
            <a:br>
              <a:rPr lang="en-US" sz="2000" dirty="0">
                <a:solidFill>
                  <a:schemeClr val="tx1">
                    <a:lumMod val="75000"/>
                    <a:lumOff val="25000"/>
                  </a:schemeClr>
                </a:solidFill>
              </a:rPr>
            </a:br>
            <a:endParaRPr lang="en-US" sz="2000" dirty="0">
              <a:solidFill>
                <a:schemeClr val="tx1">
                  <a:lumMod val="75000"/>
                  <a:lumOff val="25000"/>
                </a:schemeClr>
              </a:solidFill>
            </a:endParaRPr>
          </a:p>
          <a:p>
            <a:r>
              <a:rPr lang="en-US" sz="2000" dirty="0">
                <a:solidFill>
                  <a:schemeClr val="tx1">
                    <a:lumMod val="75000"/>
                    <a:lumOff val="25000"/>
                  </a:schemeClr>
                </a:solidFill>
              </a:rPr>
              <a:t>External (NVT): N</a:t>
            </a:r>
            <a:r>
              <a:rPr lang="en-US" sz="2000" baseline="-25000" dirty="0">
                <a:solidFill>
                  <a:schemeClr val="tx1">
                    <a:lumMod val="75000"/>
                    <a:lumOff val="25000"/>
                  </a:schemeClr>
                </a:solidFill>
              </a:rPr>
              <a:t>T</a:t>
            </a:r>
            <a:r>
              <a:rPr lang="en-US" sz="2000" dirty="0">
                <a:solidFill>
                  <a:schemeClr val="tx1">
                    <a:lumMod val="75000"/>
                    <a:lumOff val="25000"/>
                  </a:schemeClr>
                </a:solidFill>
              </a:rPr>
              <a:t>, V</a:t>
            </a:r>
            <a:r>
              <a:rPr lang="en-US" sz="2000" baseline="-25000" dirty="0">
                <a:solidFill>
                  <a:schemeClr val="tx1">
                    <a:lumMod val="75000"/>
                    <a:lumOff val="25000"/>
                  </a:schemeClr>
                </a:solidFill>
              </a:rPr>
              <a:t>T</a:t>
            </a:r>
            <a:r>
              <a:rPr lang="en-US" sz="2000" dirty="0">
                <a:solidFill>
                  <a:schemeClr val="tx1">
                    <a:lumMod val="75000"/>
                    <a:lumOff val="25000"/>
                  </a:schemeClr>
                </a:solidFill>
              </a:rPr>
              <a:t>, T are constant</a:t>
            </a:r>
            <a:br>
              <a:rPr lang="en-US" sz="2000" dirty="0">
                <a:solidFill>
                  <a:schemeClr val="tx1">
                    <a:lumMod val="75000"/>
                    <a:lumOff val="25000"/>
                  </a:schemeClr>
                </a:solidFill>
              </a:rPr>
            </a:br>
            <a:r>
              <a:rPr lang="en-US" sz="2000" dirty="0">
                <a:solidFill>
                  <a:schemeClr val="tx1">
                    <a:lumMod val="75000"/>
                    <a:lumOff val="25000"/>
                  </a:schemeClr>
                </a:solidFill>
              </a:rPr>
              <a:t/>
            </a:r>
            <a:br>
              <a:rPr lang="en-US" sz="2000" dirty="0">
                <a:solidFill>
                  <a:schemeClr val="tx1">
                    <a:lumMod val="75000"/>
                    <a:lumOff val="25000"/>
                  </a:schemeClr>
                </a:solidFill>
              </a:rPr>
            </a:br>
            <a:r>
              <a:rPr lang="en-US" sz="2000" dirty="0">
                <a:solidFill>
                  <a:schemeClr val="tx1">
                    <a:lumMod val="75000"/>
                    <a:lumOff val="25000"/>
                  </a:schemeClr>
                </a:solidFill>
              </a:rPr>
              <a:t>Chemical equilibrium: </a:t>
            </a:r>
            <a:r>
              <a:rPr lang="el-GR" sz="2000" dirty="0">
                <a:solidFill>
                  <a:schemeClr val="tx1">
                    <a:lumMod val="75000"/>
                    <a:lumOff val="25000"/>
                  </a:schemeClr>
                </a:solidFill>
              </a:rPr>
              <a:t>μ</a:t>
            </a:r>
            <a:r>
              <a:rPr lang="en-US" sz="2000" baseline="-25000" dirty="0">
                <a:solidFill>
                  <a:schemeClr val="tx1">
                    <a:lumMod val="75000"/>
                    <a:lumOff val="25000"/>
                  </a:schemeClr>
                </a:solidFill>
              </a:rPr>
              <a:t>L</a:t>
            </a:r>
            <a:r>
              <a:rPr lang="en-US" sz="2000" dirty="0">
                <a:solidFill>
                  <a:schemeClr val="tx1">
                    <a:lumMod val="75000"/>
                    <a:lumOff val="25000"/>
                  </a:schemeClr>
                </a:solidFill>
              </a:rPr>
              <a:t>=</a:t>
            </a:r>
            <a:r>
              <a:rPr lang="el-GR" sz="2000" dirty="0">
                <a:solidFill>
                  <a:schemeClr val="tx1">
                    <a:lumMod val="75000"/>
                    <a:lumOff val="25000"/>
                  </a:schemeClr>
                </a:solidFill>
              </a:rPr>
              <a:t> μ</a:t>
            </a:r>
            <a:r>
              <a:rPr lang="en-US" sz="2000" baseline="-25000" dirty="0">
                <a:solidFill>
                  <a:schemeClr val="tx1">
                    <a:lumMod val="75000"/>
                    <a:lumOff val="25000"/>
                  </a:schemeClr>
                </a:solidFill>
              </a:rPr>
              <a:t>V</a:t>
            </a:r>
          </a:p>
          <a:p>
            <a:endParaRPr lang="en-US" sz="2000" baseline="-25000" dirty="0">
              <a:solidFill>
                <a:schemeClr val="tx1">
                  <a:lumMod val="75000"/>
                  <a:lumOff val="25000"/>
                </a:schemeClr>
              </a:solidFill>
            </a:endParaRPr>
          </a:p>
          <a:p>
            <a:r>
              <a:rPr lang="en-US" sz="2000" dirty="0">
                <a:solidFill>
                  <a:schemeClr val="tx1">
                    <a:lumMod val="75000"/>
                    <a:lumOff val="25000"/>
                  </a:schemeClr>
                </a:solidFill>
              </a:rPr>
              <a:t>Mechanical </a:t>
            </a:r>
            <a:r>
              <a:rPr lang="en-US" sz="2000" dirty="0" err="1">
                <a:solidFill>
                  <a:schemeClr val="tx1">
                    <a:lumMod val="75000"/>
                    <a:lumOff val="25000"/>
                  </a:schemeClr>
                </a:solidFill>
              </a:rPr>
              <a:t>Equlibrium</a:t>
            </a:r>
            <a:r>
              <a:rPr lang="en-US" sz="2000" dirty="0">
                <a:solidFill>
                  <a:schemeClr val="tx1">
                    <a:lumMod val="75000"/>
                    <a:lumOff val="25000"/>
                  </a:schemeClr>
                </a:solidFill>
              </a:rPr>
              <a:t>: P</a:t>
            </a:r>
            <a:r>
              <a:rPr lang="en-US" sz="2000" baseline="-25000" dirty="0">
                <a:solidFill>
                  <a:schemeClr val="tx1">
                    <a:lumMod val="75000"/>
                    <a:lumOff val="25000"/>
                  </a:schemeClr>
                </a:solidFill>
              </a:rPr>
              <a:t>V</a:t>
            </a:r>
            <a:r>
              <a:rPr lang="en-US" sz="2000" dirty="0">
                <a:solidFill>
                  <a:schemeClr val="tx1">
                    <a:lumMod val="75000"/>
                    <a:lumOff val="25000"/>
                  </a:schemeClr>
                </a:solidFill>
              </a:rPr>
              <a:t>=P</a:t>
            </a:r>
            <a:r>
              <a:rPr lang="en-US" sz="2000" baseline="-25000" dirty="0">
                <a:solidFill>
                  <a:schemeClr val="tx1">
                    <a:lumMod val="75000"/>
                    <a:lumOff val="25000"/>
                  </a:schemeClr>
                </a:solidFill>
              </a:rPr>
              <a:t>L</a:t>
            </a:r>
            <a:endParaRPr lang="en-US" sz="2000" dirty="0"/>
          </a:p>
        </p:txBody>
      </p:sp>
      <p:cxnSp>
        <p:nvCxnSpPr>
          <p:cNvPr id="10" name="Straight Connector 9"/>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834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GEMC Example</a:t>
            </a:r>
          </a:p>
        </p:txBody>
      </p:sp>
      <p:sp>
        <p:nvSpPr>
          <p:cNvPr id="3" name="Content Placeholder 2"/>
          <p:cNvSpPr>
            <a:spLocks noGrp="1"/>
          </p:cNvSpPr>
          <p:nvPr>
            <p:ph idx="1"/>
          </p:nvPr>
        </p:nvSpPr>
        <p:spPr/>
        <p:txBody>
          <a:bodyPr>
            <a:normAutofit lnSpcReduction="10000"/>
          </a:bodyPr>
          <a:lstStyle/>
          <a:p>
            <a:r>
              <a:rPr lang="en-US" dirty="0" smtClean="0"/>
              <a:t>Workshop/NVT_GEMC</a:t>
            </a:r>
          </a:p>
          <a:p>
            <a:r>
              <a:rPr lang="en-US" dirty="0" smtClean="0"/>
              <a:t>Need </a:t>
            </a:r>
            <a:r>
              <a:rPr lang="en-US" dirty="0"/>
              <a:t>to build initial configurations for two boxes.</a:t>
            </a:r>
          </a:p>
          <a:p>
            <a:r>
              <a:rPr lang="en-US" dirty="0"/>
              <a:t>Issuing the following commands </a:t>
            </a:r>
            <a:r>
              <a:rPr lang="en-US" dirty="0" smtClean="0"/>
              <a:t>to create </a:t>
            </a:r>
            <a:r>
              <a:rPr lang="en-US" dirty="0"/>
              <a:t>START_BOX_*.</a:t>
            </a:r>
            <a:r>
              <a:rPr lang="en-US" dirty="0" err="1"/>
              <a:t>pdb</a:t>
            </a:r>
            <a:r>
              <a:rPr lang="en-US" dirty="0"/>
              <a:t>, *.</a:t>
            </a:r>
            <a:r>
              <a:rPr lang="en-US" dirty="0" err="1"/>
              <a:t>psf</a:t>
            </a:r>
            <a:endParaRPr lang="en-US" dirty="0"/>
          </a:p>
          <a:p>
            <a:r>
              <a:rPr lang="en-US" dirty="0"/>
              <a:t>./</a:t>
            </a:r>
            <a:r>
              <a:rPr lang="en-US" dirty="0" err="1"/>
              <a:t>packmol</a:t>
            </a:r>
            <a:r>
              <a:rPr lang="en-US" dirty="0"/>
              <a:t> &lt;pack_box_0.inp</a:t>
            </a:r>
          </a:p>
          <a:p>
            <a:r>
              <a:rPr lang="en-US" dirty="0"/>
              <a:t>./</a:t>
            </a:r>
            <a:r>
              <a:rPr lang="en-US" dirty="0" err="1"/>
              <a:t>packmol</a:t>
            </a:r>
            <a:r>
              <a:rPr lang="en-US" dirty="0"/>
              <a:t> &lt;pack_box_1.inp</a:t>
            </a:r>
          </a:p>
          <a:p>
            <a:r>
              <a:rPr lang="en-US" dirty="0"/>
              <a:t>./build_psf_box_0.tcl </a:t>
            </a:r>
            <a:r>
              <a:rPr lang="en-US" b="1" dirty="0"/>
              <a:t>or</a:t>
            </a:r>
            <a:r>
              <a:rPr lang="en-US" dirty="0"/>
              <a:t> try </a:t>
            </a:r>
            <a:r>
              <a:rPr lang="en-US" dirty="0" err="1"/>
              <a:t>vmd</a:t>
            </a:r>
            <a:r>
              <a:rPr lang="en-US" dirty="0"/>
              <a:t> &lt; build_ps_box_0.tcl</a:t>
            </a:r>
          </a:p>
          <a:p>
            <a:r>
              <a:rPr lang="en-US" dirty="0"/>
              <a:t>./build_psf_box_1.tcl </a:t>
            </a:r>
            <a:r>
              <a:rPr lang="en-US" b="1" dirty="0"/>
              <a:t>or</a:t>
            </a:r>
            <a:r>
              <a:rPr lang="en-US" dirty="0"/>
              <a:t> try </a:t>
            </a:r>
            <a:r>
              <a:rPr lang="en-US" dirty="0" err="1"/>
              <a:t>vmd</a:t>
            </a:r>
            <a:r>
              <a:rPr lang="en-US" dirty="0"/>
              <a:t> &lt; </a:t>
            </a:r>
            <a:r>
              <a:rPr lang="en-US" dirty="0" smtClean="0"/>
              <a:t>build_ps_box_1.tcl</a:t>
            </a:r>
            <a:endParaRPr lang="en-US" dirty="0"/>
          </a:p>
          <a:p>
            <a:endParaRPr lang="en-US" dirty="0"/>
          </a:p>
          <a:p>
            <a:r>
              <a:rPr lang="en-US" dirty="0"/>
              <a:t>Could be combined into a single shell script.</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018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GEMC: Argon 120 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055"/>
                <a:ext cx="10515600" cy="4689908"/>
              </a:xfrm>
            </p:spPr>
            <p:txBody>
              <a:bodyPr>
                <a:normAutofit/>
              </a:bodyPr>
              <a:lstStyle/>
              <a:p>
                <a:pPr marL="0" indent="0">
                  <a:buNone/>
                </a:pPr>
                <a:r>
                  <a:rPr lang="en-US" sz="2400" dirty="0" smtClean="0">
                    <a:latin typeface="Cambria Math" panose="02040503050406030204" pitchFamily="18" charset="0"/>
                  </a:rPr>
                  <a:t>Exclude first 500,000 MCS from block average files.</a:t>
                </a:r>
              </a:p>
              <a:p>
                <a:pPr marL="0" indent="0">
                  <a:buNone/>
                </a:pPr>
                <a14:m>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𝑙𝑖𝑞</m:t>
                            </m:r>
                          </m:sub>
                        </m:sSub>
                      </m:e>
                    </m:d>
                    <m:r>
                      <a:rPr lang="en-US" sz="2400" b="0" i="1" smtClean="0">
                        <a:latin typeface="Cambria Math" panose="02040503050406030204" pitchFamily="18" charset="0"/>
                      </a:rPr>
                      <m:t>=1155.09 </m:t>
                    </m:r>
                    <m:r>
                      <m:rPr>
                        <m:sty m:val="p"/>
                      </m:rPr>
                      <a:rPr lang="en-US" sz="2400" b="0" i="0" smtClean="0">
                        <a:latin typeface="Cambria Math" panose="02040503050406030204" pitchFamily="18" charset="0"/>
                      </a:rPr>
                      <m:t>kg</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m</m:t>
                        </m:r>
                      </m:e>
                      <m:sup>
                        <m:r>
                          <a:rPr lang="en-US" sz="2400" b="0" i="0" smtClean="0">
                            <a:latin typeface="Cambria Math" panose="02040503050406030204" pitchFamily="18" charset="0"/>
                          </a:rPr>
                          <m:t>3</m:t>
                        </m:r>
                      </m:sup>
                    </m:sSup>
                  </m:oMath>
                </a14:m>
                <a:r>
                  <a:rPr lang="en-US" sz="2400" dirty="0" smtClean="0"/>
                  <a:t>; literature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𝑙𝑖𝑞</m:t>
                            </m:r>
                          </m:sub>
                        </m:sSub>
                      </m:e>
                    </m:d>
                    <m:r>
                      <a:rPr lang="en-US" sz="2400" i="1">
                        <a:latin typeface="Cambria Math" panose="02040503050406030204" pitchFamily="18" charset="0"/>
                      </a:rPr>
                      <m:t>=115</m:t>
                    </m:r>
                    <m:r>
                      <a:rPr lang="en-US" sz="2400" b="0" i="1" smtClean="0">
                        <a:latin typeface="Cambria Math" panose="02040503050406030204" pitchFamily="18" charset="0"/>
                      </a:rPr>
                      <m:t>9.9</m:t>
                    </m:r>
                    <m:r>
                      <a:rPr lang="en-US" sz="2400" i="1">
                        <a:latin typeface="Cambria Math" panose="02040503050406030204" pitchFamily="18" charset="0"/>
                      </a:rPr>
                      <m:t> </m:t>
                    </m:r>
                    <m:r>
                      <m:rPr>
                        <m:sty m:val="p"/>
                      </m:rPr>
                      <a:rPr lang="en-US" sz="2400">
                        <a:latin typeface="Cambria Math" panose="02040503050406030204" pitchFamily="18" charset="0"/>
                      </a:rPr>
                      <m:t>kg</m:t>
                    </m:r>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m</m:t>
                        </m:r>
                      </m:e>
                      <m:sup>
                        <m:r>
                          <a:rPr lang="en-US" sz="2400">
                            <a:latin typeface="Cambria Math" panose="02040503050406030204" pitchFamily="18" charset="0"/>
                          </a:rPr>
                          <m:t>3</m:t>
                        </m:r>
                      </m:sup>
                    </m:sSup>
                  </m:oMath>
                </a14:m>
                <a:endParaRPr lang="en-US" sz="2400" dirty="0" smtClean="0"/>
              </a:p>
              <a:p>
                <a:pPr marL="0" indent="0">
                  <a:buNone/>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𝑃</m:t>
                        </m:r>
                      </m:e>
                    </m:d>
                    <m:r>
                      <a:rPr lang="en-US" sz="2400" b="0" i="1" smtClean="0">
                        <a:latin typeface="Cambria Math" panose="02040503050406030204" pitchFamily="18" charset="0"/>
                      </a:rPr>
                      <m:t>=12.123 </m:t>
                    </m:r>
                    <m:r>
                      <m:rPr>
                        <m:sty m:val="p"/>
                      </m:rPr>
                      <a:rPr lang="en-US" sz="2400" b="0" i="0" smtClean="0">
                        <a:latin typeface="Cambria Math" panose="02040503050406030204" pitchFamily="18" charset="0"/>
                      </a:rPr>
                      <m:t>bar</m:t>
                    </m:r>
                  </m:oMath>
                </a14:m>
                <a:r>
                  <a:rPr lang="en-US" sz="2400" dirty="0" smtClean="0"/>
                  <a:t>; literature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e>
                    </m:d>
                    <m:r>
                      <a:rPr lang="en-US" sz="2400" i="1">
                        <a:latin typeface="Cambria Math" panose="02040503050406030204" pitchFamily="18" charset="0"/>
                      </a:rPr>
                      <m:t>=12.1</m:t>
                    </m:r>
                    <m:r>
                      <a:rPr lang="en-US" sz="2400" b="0" i="1" smtClean="0">
                        <a:latin typeface="Cambria Math" panose="02040503050406030204" pitchFamily="18" charset="0"/>
                      </a:rPr>
                      <m:t>56</m:t>
                    </m:r>
                    <m:r>
                      <a:rPr lang="en-US" sz="2400" i="1">
                        <a:latin typeface="Cambria Math" panose="02040503050406030204" pitchFamily="18" charset="0"/>
                      </a:rPr>
                      <m:t> </m:t>
                    </m:r>
                    <m:r>
                      <m:rPr>
                        <m:sty m:val="p"/>
                      </m:rPr>
                      <a:rPr lang="en-US" sz="2400" b="0" i="0">
                        <a:latin typeface="Cambria Math" panose="02040503050406030204" pitchFamily="18" charset="0"/>
                      </a:rPr>
                      <m:t>bar</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055"/>
                <a:ext cx="10515600" cy="4689908"/>
              </a:xfrm>
              <a:blipFill>
                <a:blip r:embed="rId2"/>
                <a:stretch>
                  <a:fillRect l="-928" t="-1821"/>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610" r="5878" b="5413"/>
          <a:stretch/>
        </p:blipFill>
        <p:spPr>
          <a:xfrm>
            <a:off x="596290" y="2825998"/>
            <a:ext cx="5351928" cy="395349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07" t="12652" r="5474" b="5390"/>
          <a:stretch/>
        </p:blipFill>
        <p:spPr>
          <a:xfrm>
            <a:off x="6691622" y="3208548"/>
            <a:ext cx="5197734" cy="3592946"/>
          </a:xfrm>
          <a:prstGeom prst="rect">
            <a:avLst/>
          </a:prstGeom>
        </p:spPr>
      </p:pic>
    </p:spTree>
    <p:extLst>
      <p:ext uri="{BB962C8B-B14F-4D97-AF65-F5344CB8AC3E}">
        <p14:creationId xmlns:p14="http://schemas.microsoft.com/office/powerpoint/2010/main" val="41234440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GEMC: Argon 120K</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724" r="6357" b="5076"/>
          <a:stretch/>
        </p:blipFill>
        <p:spPr>
          <a:xfrm>
            <a:off x="394314" y="1483960"/>
            <a:ext cx="6706610" cy="4991877"/>
          </a:xfr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02939" y="1590340"/>
            <a:ext cx="4313382" cy="1938992"/>
          </a:xfrm>
          <a:prstGeom prst="rect">
            <a:avLst/>
          </a:prstGeom>
          <a:noFill/>
        </p:spPr>
        <p:txBody>
          <a:bodyPr wrap="square" rtlCol="0">
            <a:spAutoFit/>
          </a:bodyPr>
          <a:lstStyle/>
          <a:p>
            <a:r>
              <a:rPr lang="en-US" sz="2000" dirty="0"/>
              <a:t>Start from 500 molecules and L=40 A</a:t>
            </a:r>
          </a:p>
          <a:p>
            <a:r>
              <a:rPr lang="en-US" sz="2000" dirty="0"/>
              <a:t>for each box.</a:t>
            </a:r>
          </a:p>
          <a:p>
            <a:endParaRPr lang="en-US" sz="2000" dirty="0"/>
          </a:p>
          <a:p>
            <a:r>
              <a:rPr lang="en-US" sz="2000" dirty="0"/>
              <a:t>As long as one starts in the two phase region, GEMC will form two distinct phases.</a:t>
            </a:r>
          </a:p>
        </p:txBody>
      </p:sp>
      <p:sp>
        <p:nvSpPr>
          <p:cNvPr id="9" name="Rectangle 8"/>
          <p:cNvSpPr/>
          <p:nvPr/>
        </p:nvSpPr>
        <p:spPr>
          <a:xfrm>
            <a:off x="7450592" y="5208071"/>
            <a:ext cx="1892841" cy="122368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35374" y="4378688"/>
            <a:ext cx="723275" cy="523220"/>
          </a:xfrm>
          <a:prstGeom prst="rect">
            <a:avLst/>
          </a:prstGeom>
          <a:noFill/>
        </p:spPr>
        <p:txBody>
          <a:bodyPr wrap="none" rtlCol="0">
            <a:spAutoFit/>
          </a:bodyPr>
          <a:lstStyle/>
          <a:p>
            <a:r>
              <a:rPr lang="en-US" sz="2800" dirty="0"/>
              <a:t>Gas</a:t>
            </a:r>
          </a:p>
        </p:txBody>
      </p:sp>
      <p:sp>
        <p:nvSpPr>
          <p:cNvPr id="11" name="TextBox 10"/>
          <p:cNvSpPr txBox="1"/>
          <p:nvPr/>
        </p:nvSpPr>
        <p:spPr>
          <a:xfrm>
            <a:off x="7863853" y="5524684"/>
            <a:ext cx="1066318" cy="523220"/>
          </a:xfrm>
          <a:prstGeom prst="rect">
            <a:avLst/>
          </a:prstGeom>
          <a:noFill/>
        </p:spPr>
        <p:txBody>
          <a:bodyPr wrap="none" rtlCol="0">
            <a:spAutoFit/>
          </a:bodyPr>
          <a:lstStyle/>
          <a:p>
            <a:r>
              <a:rPr lang="en-US" sz="2800" dirty="0">
                <a:solidFill>
                  <a:schemeClr val="bg1"/>
                </a:solidFill>
              </a:rPr>
              <a:t>Liquid</a:t>
            </a:r>
          </a:p>
        </p:txBody>
      </p:sp>
      <p:sp>
        <p:nvSpPr>
          <p:cNvPr id="12" name="Rectangle 11"/>
          <p:cNvSpPr/>
          <p:nvPr/>
        </p:nvSpPr>
        <p:spPr>
          <a:xfrm>
            <a:off x="7450593" y="4051625"/>
            <a:ext cx="1892840" cy="239357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68259" y="5346441"/>
            <a:ext cx="2133545" cy="108492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611447" y="4301320"/>
            <a:ext cx="815251" cy="523220"/>
          </a:xfrm>
          <a:prstGeom prst="rect">
            <a:avLst/>
          </a:prstGeom>
          <a:noFill/>
        </p:spPr>
        <p:txBody>
          <a:bodyPr wrap="square" rtlCol="0">
            <a:spAutoFit/>
          </a:bodyPr>
          <a:lstStyle/>
          <a:p>
            <a:r>
              <a:rPr lang="en-US" sz="2800" dirty="0"/>
              <a:t>Gas</a:t>
            </a:r>
          </a:p>
        </p:txBody>
      </p:sp>
      <p:sp>
        <p:nvSpPr>
          <p:cNvPr id="15" name="TextBox 14"/>
          <p:cNvSpPr txBox="1"/>
          <p:nvPr/>
        </p:nvSpPr>
        <p:spPr>
          <a:xfrm>
            <a:off x="10445031" y="5622087"/>
            <a:ext cx="1201917" cy="523220"/>
          </a:xfrm>
          <a:prstGeom prst="rect">
            <a:avLst/>
          </a:prstGeom>
          <a:noFill/>
        </p:spPr>
        <p:txBody>
          <a:bodyPr wrap="square" rtlCol="0">
            <a:spAutoFit/>
          </a:bodyPr>
          <a:lstStyle/>
          <a:p>
            <a:r>
              <a:rPr lang="en-US" sz="2800" dirty="0">
                <a:solidFill>
                  <a:schemeClr val="bg1"/>
                </a:solidFill>
              </a:rPr>
              <a:t>Liquid</a:t>
            </a:r>
          </a:p>
        </p:txBody>
      </p:sp>
      <p:sp>
        <p:nvSpPr>
          <p:cNvPr id="16" name="Rectangle 15"/>
          <p:cNvSpPr/>
          <p:nvPr/>
        </p:nvSpPr>
        <p:spPr>
          <a:xfrm>
            <a:off x="9968260" y="3704253"/>
            <a:ext cx="2133544" cy="27405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203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GEMC Tips</a:t>
            </a:r>
            <a:endParaRPr lang="en-US" dirty="0"/>
          </a:p>
        </p:txBody>
      </p:sp>
      <p:sp>
        <p:nvSpPr>
          <p:cNvPr id="3" name="Content Placeholder 2"/>
          <p:cNvSpPr>
            <a:spLocks noGrp="1"/>
          </p:cNvSpPr>
          <p:nvPr>
            <p:ph idx="1"/>
          </p:nvPr>
        </p:nvSpPr>
        <p:spPr>
          <a:xfrm>
            <a:off x="7850908" y="1560944"/>
            <a:ext cx="3502891" cy="5098473"/>
          </a:xfrm>
        </p:spPr>
        <p:txBody>
          <a:bodyPr>
            <a:normAutofit/>
          </a:bodyPr>
          <a:lstStyle/>
          <a:p>
            <a:r>
              <a:rPr lang="en-US" dirty="0" smtClean="0"/>
              <a:t>Choice of simulation parameters may effect length of equilibration required.</a:t>
            </a:r>
          </a:p>
          <a:p>
            <a:r>
              <a:rPr lang="en-US" dirty="0" smtClean="0"/>
              <a:t>Number of molecules in each phase also effects the magnitude of the statistical uncertainties.</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849" r="6603" b="5455"/>
          <a:stretch/>
        </p:blipFill>
        <p:spPr>
          <a:xfrm>
            <a:off x="378690" y="1394999"/>
            <a:ext cx="6770256" cy="502427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12" t="5034" r="6615" b="5442"/>
          <a:stretch/>
        </p:blipFill>
        <p:spPr>
          <a:xfrm>
            <a:off x="378690" y="1394998"/>
            <a:ext cx="6770256" cy="5228673"/>
          </a:xfrm>
          <a:prstGeom prst="rect">
            <a:avLst/>
          </a:prstGeom>
        </p:spPr>
      </p:pic>
    </p:spTree>
    <p:extLst>
      <p:ext uri="{BB962C8B-B14F-4D97-AF65-F5344CB8AC3E}">
        <p14:creationId xmlns:p14="http://schemas.microsoft.com/office/powerpoint/2010/main" val="409700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73"/>
            <a:ext cx="10515600" cy="1325563"/>
          </a:xfrm>
        </p:spPr>
        <p:txBody>
          <a:bodyPr/>
          <a:lstStyle/>
          <a:p>
            <a:r>
              <a:rPr lang="en-US" dirty="0"/>
              <a:t>GEMC: Restart files</a:t>
            </a:r>
          </a:p>
        </p:txBody>
      </p:sp>
      <p:sp>
        <p:nvSpPr>
          <p:cNvPr id="3" name="Content Placeholder 2"/>
          <p:cNvSpPr>
            <a:spLocks noGrp="1"/>
          </p:cNvSpPr>
          <p:nvPr>
            <p:ph idx="1"/>
          </p:nvPr>
        </p:nvSpPr>
        <p:spPr>
          <a:xfrm>
            <a:off x="838200" y="1597891"/>
            <a:ext cx="10515600" cy="4579072"/>
          </a:xfrm>
        </p:spPr>
        <p:txBody>
          <a:bodyPr/>
          <a:lstStyle/>
          <a:p>
            <a:r>
              <a:rPr lang="en-US" dirty="0"/>
              <a:t>For GEMC, the “merged” PSF file written by GOMC contains  the information for both boxes.</a:t>
            </a:r>
          </a:p>
          <a:p>
            <a:endParaRPr lang="en-US" dirty="0"/>
          </a:p>
          <a:p>
            <a:r>
              <a:rPr lang="en-US" dirty="0"/>
              <a:t>####################################</a:t>
            </a:r>
          </a:p>
          <a:p>
            <a:r>
              <a:rPr lang="en-US" dirty="0"/>
              <a:t># INPUT PSF FILES</a:t>
            </a:r>
          </a:p>
          <a:p>
            <a:r>
              <a:rPr lang="en-US" dirty="0"/>
              <a:t>####################################</a:t>
            </a:r>
          </a:p>
          <a:p>
            <a:r>
              <a:rPr lang="en-US" dirty="0"/>
              <a:t>Structure 0    ../argon_T_120K/Argon_GEMC_T_120K_merged.psf</a:t>
            </a:r>
          </a:p>
          <a:p>
            <a:r>
              <a:rPr lang="en-US" dirty="0"/>
              <a:t>Structure 1    ../argon_T_120K/Argon_GEMC_T_120K_merged.psf</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0139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GEMC PDB Output</a:t>
            </a:r>
          </a:p>
        </p:txBody>
      </p:sp>
      <p:sp>
        <p:nvSpPr>
          <p:cNvPr id="3" name="Content Placeholder 2"/>
          <p:cNvSpPr>
            <a:spLocks noGrp="1"/>
          </p:cNvSpPr>
          <p:nvPr>
            <p:ph idx="1"/>
          </p:nvPr>
        </p:nvSpPr>
        <p:spPr>
          <a:xfrm>
            <a:off x="838200" y="1616364"/>
            <a:ext cx="10515600" cy="5070763"/>
          </a:xfrm>
        </p:spPr>
        <p:txBody>
          <a:bodyPr>
            <a:normAutofit fontScale="85000" lnSpcReduction="20000"/>
          </a:bodyPr>
          <a:lstStyle/>
          <a:p>
            <a:r>
              <a:rPr lang="en-US" dirty="0"/>
              <a:t>“restart” PDB contains only the coordinates for atoms in that phase.</a:t>
            </a:r>
          </a:p>
          <a:p>
            <a:endParaRPr lang="en-US" dirty="0"/>
          </a:p>
          <a:p>
            <a:r>
              <a:rPr lang="en-US" dirty="0"/>
              <a:t>PDB output files for each box contain coordinates for all molecules in the simulation: Argon_GEMC_T_120K_BOX_0.pdb </a:t>
            </a:r>
          </a:p>
          <a:p>
            <a:pPr marL="0" indent="0">
              <a:buNone/>
            </a:pPr>
            <a:endParaRPr lang="en-US" dirty="0"/>
          </a:p>
          <a:p>
            <a:r>
              <a:rPr lang="pt-BR" dirty="0"/>
              <a:t>The occupancy </a:t>
            </a:r>
            <a:r>
              <a:rPr lang="pt-BR" dirty="0" smtClean="0"/>
              <a:t>column </a:t>
            </a:r>
            <a:r>
              <a:rPr lang="pt-BR" dirty="0"/>
              <a:t>is used to designate the box to which each molecule belongs.  </a:t>
            </a:r>
            <a:r>
              <a:rPr lang="pt-BR" dirty="0" smtClean="0"/>
              <a:t>“imaginary” molecules are given coordinates of 0,0,0.</a:t>
            </a:r>
            <a:endParaRPr lang="pt-BR" dirty="0"/>
          </a:p>
          <a:p>
            <a:endParaRPr lang="pt-BR" dirty="0"/>
          </a:p>
          <a:p>
            <a:pPr marL="0" indent="0">
              <a:lnSpc>
                <a:spcPct val="100000"/>
              </a:lnSpc>
              <a:spcBef>
                <a:spcPts val="0"/>
              </a:spcBef>
              <a:buNone/>
            </a:pPr>
            <a:r>
              <a:rPr lang="pt-BR" dirty="0"/>
              <a:t>	ATOM     29 AR   AR  A  29      21.324   0.131  25.770  </a:t>
            </a:r>
            <a:r>
              <a:rPr lang="pt-BR" b="1" dirty="0">
                <a:solidFill>
                  <a:srgbClr val="FF0000"/>
                </a:solidFill>
              </a:rPr>
              <a:t>0.00</a:t>
            </a:r>
            <a:r>
              <a:rPr lang="pt-BR" dirty="0"/>
              <a:t>  0.00          </a:t>
            </a:r>
          </a:p>
          <a:p>
            <a:pPr marL="0" indent="0">
              <a:lnSpc>
                <a:spcPct val="100000"/>
              </a:lnSpc>
              <a:spcBef>
                <a:spcPts val="0"/>
              </a:spcBef>
              <a:buNone/>
            </a:pPr>
            <a:r>
              <a:rPr lang="pt-BR" dirty="0"/>
              <a:t>	ATOM     30 AR   AR  A  30      29.973   1.108  36.433  </a:t>
            </a:r>
            <a:r>
              <a:rPr lang="pt-BR" b="1" dirty="0">
                <a:solidFill>
                  <a:srgbClr val="FF0000"/>
                </a:solidFill>
              </a:rPr>
              <a:t>0.00 </a:t>
            </a:r>
            <a:r>
              <a:rPr lang="pt-BR" dirty="0"/>
              <a:t> 0.00          </a:t>
            </a:r>
          </a:p>
          <a:p>
            <a:pPr marL="0" indent="0">
              <a:lnSpc>
                <a:spcPct val="100000"/>
              </a:lnSpc>
              <a:spcBef>
                <a:spcPts val="0"/>
              </a:spcBef>
              <a:buNone/>
            </a:pPr>
            <a:r>
              <a:rPr lang="pt-BR" dirty="0"/>
              <a:t>	ATOM     31 AR   AR  A  31       0.000   0.000   0.000    </a:t>
            </a:r>
            <a:r>
              <a:rPr lang="pt-BR" b="1" dirty="0">
                <a:solidFill>
                  <a:srgbClr val="FF0000"/>
                </a:solidFill>
              </a:rPr>
              <a:t>1.00</a:t>
            </a:r>
            <a:r>
              <a:rPr lang="pt-BR" dirty="0"/>
              <a:t>  0.00 </a:t>
            </a:r>
          </a:p>
          <a:p>
            <a:pPr marL="0" indent="0">
              <a:lnSpc>
                <a:spcPct val="100000"/>
              </a:lnSpc>
              <a:spcBef>
                <a:spcPts val="0"/>
              </a:spcBef>
              <a:buNone/>
            </a:pPr>
            <a:endParaRPr lang="en-US" dirty="0"/>
          </a:p>
          <a:p>
            <a:r>
              <a:rPr lang="pt-BR" dirty="0" smtClean="0"/>
              <a:t>Unfortunately, VMD </a:t>
            </a:r>
            <a:r>
              <a:rPr lang="pt-BR" dirty="0"/>
              <a:t>does not understand changing the number of molecules in the </a:t>
            </a:r>
            <a:r>
              <a:rPr lang="pt-BR" dirty="0" smtClean="0"/>
              <a:t>simulation.  VMD also does not update occupancy values.</a:t>
            </a:r>
            <a:endParaRPr lang="pt-BR" dirty="0"/>
          </a:p>
          <a:p>
            <a:endParaRPr lang="en-US" dirty="0"/>
          </a:p>
          <a:p>
            <a:endParaRPr lang="en-US" dirty="0"/>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327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GEMC PDB Output</a:t>
            </a:r>
          </a:p>
        </p:txBody>
      </p:sp>
      <p:sp>
        <p:nvSpPr>
          <p:cNvPr id="7" name="Content Placeholder 6"/>
          <p:cNvSpPr>
            <a:spLocks noGrp="1"/>
          </p:cNvSpPr>
          <p:nvPr>
            <p:ph sz="half" idx="1"/>
          </p:nvPr>
        </p:nvSpPr>
        <p:spPr>
          <a:xfrm>
            <a:off x="6172200" y="1909601"/>
            <a:ext cx="5603034" cy="4836432"/>
          </a:xfrm>
        </p:spPr>
        <p:txBody>
          <a:bodyPr>
            <a:normAutofit fontScale="85000" lnSpcReduction="20000"/>
          </a:bodyPr>
          <a:lstStyle/>
          <a:p>
            <a:pPr marL="0" indent="0">
              <a:buNone/>
            </a:pPr>
            <a:r>
              <a:rPr lang="en-US" dirty="0" smtClean="0"/>
              <a:t>#set selection to ignore all molecules with 0, 0, 0 coordinates.</a:t>
            </a:r>
          </a:p>
          <a:p>
            <a:pPr marL="0" indent="0">
              <a:buNone/>
            </a:pPr>
            <a:r>
              <a:rPr lang="en-US" dirty="0" smtClean="0"/>
              <a:t>set </a:t>
            </a:r>
            <a:r>
              <a:rPr lang="en-US" dirty="0"/>
              <a:t>AllSel1 [</a:t>
            </a:r>
            <a:r>
              <a:rPr lang="en-US" dirty="0" err="1"/>
              <a:t>atomselect</a:t>
            </a:r>
            <a:r>
              <a:rPr lang="en-US" dirty="0"/>
              <a:t> top "name $sel1 and x != 0.0 and y != 0.0 and z !=0.0" frame $j]</a:t>
            </a:r>
          </a:p>
          <a:p>
            <a:pPr marL="0" indent="0">
              <a:buNone/>
            </a:pPr>
            <a:r>
              <a:rPr lang="en-US" dirty="0"/>
              <a:t>    set AllSel2 [</a:t>
            </a:r>
            <a:r>
              <a:rPr lang="en-US" dirty="0" err="1"/>
              <a:t>atomselect</a:t>
            </a:r>
            <a:r>
              <a:rPr lang="en-US" dirty="0"/>
              <a:t> top "name $sel2 and x != 0.0 and y != 0.0 and z !=0.0" frame $j]</a:t>
            </a:r>
          </a:p>
          <a:p>
            <a:pPr marL="0" indent="0">
              <a:buNone/>
            </a:pPr>
            <a:endParaRPr lang="en-US" dirty="0"/>
          </a:p>
          <a:p>
            <a:pPr marL="0" indent="0">
              <a:buNone/>
            </a:pPr>
            <a:r>
              <a:rPr lang="en-US" dirty="0"/>
              <a:t>    set </a:t>
            </a:r>
            <a:r>
              <a:rPr lang="en-US" dirty="0" err="1"/>
              <a:t>BoxL</a:t>
            </a:r>
            <a:r>
              <a:rPr lang="en-US" dirty="0"/>
              <a:t> [</a:t>
            </a:r>
            <a:r>
              <a:rPr lang="en-US" dirty="0" err="1"/>
              <a:t>lindex</a:t>
            </a:r>
            <a:r>
              <a:rPr lang="en-US" dirty="0"/>
              <a:t> $</a:t>
            </a:r>
            <a:r>
              <a:rPr lang="en-US" dirty="0" err="1"/>
              <a:t>BoxDim</a:t>
            </a:r>
            <a:r>
              <a:rPr lang="en-US" dirty="0"/>
              <a:t> 0 $j]</a:t>
            </a:r>
          </a:p>
          <a:p>
            <a:pPr marL="0" indent="0">
              <a:buNone/>
            </a:pPr>
            <a:r>
              <a:rPr lang="en-US" dirty="0"/>
              <a:t>    </a:t>
            </a:r>
            <a:r>
              <a:rPr lang="en-US" dirty="0" err="1"/>
              <a:t>pbc</a:t>
            </a:r>
            <a:r>
              <a:rPr lang="en-US" dirty="0"/>
              <a:t> set "$</a:t>
            </a:r>
            <a:r>
              <a:rPr lang="en-US" dirty="0" err="1"/>
              <a:t>BoxL</a:t>
            </a:r>
            <a:r>
              <a:rPr lang="en-US" dirty="0"/>
              <a:t> $</a:t>
            </a:r>
            <a:r>
              <a:rPr lang="en-US" dirty="0" err="1"/>
              <a:t>BoxL</a:t>
            </a:r>
            <a:r>
              <a:rPr lang="en-US" dirty="0"/>
              <a:t> $</a:t>
            </a:r>
            <a:r>
              <a:rPr lang="en-US" dirty="0" err="1" smtClean="0"/>
              <a:t>BoxL</a:t>
            </a:r>
            <a:r>
              <a:rPr lang="en-US" dirty="0" smtClean="0"/>
              <a:t>“</a:t>
            </a:r>
          </a:p>
          <a:p>
            <a:pPr marL="0" indent="0">
              <a:buNone/>
            </a:pPr>
            <a:r>
              <a:rPr lang="en-US" dirty="0" smtClean="0"/>
              <a:t>#calculate RDF</a:t>
            </a:r>
            <a:endParaRPr lang="en-US" dirty="0"/>
          </a:p>
          <a:p>
            <a:pPr marL="0" indent="0">
              <a:buNone/>
            </a:pPr>
            <a:r>
              <a:rPr lang="en-US" dirty="0"/>
              <a:t>    set </a:t>
            </a:r>
            <a:r>
              <a:rPr lang="en-US" dirty="0" err="1"/>
              <a:t>temRDF</a:t>
            </a:r>
            <a:r>
              <a:rPr lang="en-US" dirty="0"/>
              <a:t> [measure </a:t>
            </a:r>
            <a:r>
              <a:rPr lang="en-US" dirty="0" err="1"/>
              <a:t>gofr</a:t>
            </a:r>
            <a:r>
              <a:rPr lang="en-US" dirty="0"/>
              <a:t> $AllSel1 $AllSel2 delta $</a:t>
            </a:r>
            <a:r>
              <a:rPr lang="en-US" dirty="0" err="1"/>
              <a:t>stepSize</a:t>
            </a:r>
            <a:r>
              <a:rPr lang="en-US" dirty="0"/>
              <a:t> </a:t>
            </a:r>
            <a:r>
              <a:rPr lang="en-US" dirty="0" err="1"/>
              <a:t>rmax</a:t>
            </a:r>
            <a:r>
              <a:rPr lang="en-US" dirty="0"/>
              <a:t>  $</a:t>
            </a:r>
            <a:r>
              <a:rPr lang="en-US" dirty="0" err="1"/>
              <a:t>rcut</a:t>
            </a:r>
            <a:r>
              <a:rPr lang="en-US" dirty="0"/>
              <a:t> </a:t>
            </a:r>
            <a:r>
              <a:rPr lang="en-US" dirty="0" err="1"/>
              <a:t>usepbc</a:t>
            </a:r>
            <a:r>
              <a:rPr lang="en-US" dirty="0"/>
              <a:t> 1]</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1" t="4740" r="8734" b="4376"/>
          <a:stretch/>
        </p:blipFill>
        <p:spPr>
          <a:xfrm>
            <a:off x="353289" y="1690688"/>
            <a:ext cx="5728560" cy="4540932"/>
          </a:xfr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46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0FDF86-CD1A-F643-8415-5473038ABDB7}" type="slidenum">
              <a:rPr lang="en-US" smtClean="0"/>
              <a:t>5</a:t>
            </a:fld>
            <a:endParaRPr lang="en-US"/>
          </a:p>
        </p:txBody>
      </p:sp>
      <p:pic>
        <p:nvPicPr>
          <p:cNvPr id="5" name="Picture 4"/>
          <p:cNvPicPr>
            <a:picLocks noChangeAspect="1"/>
          </p:cNvPicPr>
          <p:nvPr/>
        </p:nvPicPr>
        <p:blipFill>
          <a:blip r:embed="rId3"/>
          <a:stretch>
            <a:fillRect/>
          </a:stretch>
        </p:blipFill>
        <p:spPr>
          <a:xfrm>
            <a:off x="1524000" y="196599"/>
            <a:ext cx="9144000" cy="703403"/>
          </a:xfrm>
          <a:prstGeom prst="rect">
            <a:avLst/>
          </a:prstGeom>
        </p:spPr>
      </p:pic>
      <p:pic>
        <p:nvPicPr>
          <p:cNvPr id="6" name="Picture 5"/>
          <p:cNvPicPr>
            <a:picLocks noChangeAspect="1"/>
          </p:cNvPicPr>
          <p:nvPr/>
        </p:nvPicPr>
        <p:blipFill>
          <a:blip r:embed="rId4"/>
          <a:stretch>
            <a:fillRect/>
          </a:stretch>
        </p:blipFill>
        <p:spPr>
          <a:xfrm>
            <a:off x="1524000" y="900001"/>
            <a:ext cx="6043614" cy="311536"/>
          </a:xfrm>
          <a:prstGeom prst="rect">
            <a:avLst/>
          </a:prstGeom>
        </p:spPr>
      </p:pic>
      <p:pic>
        <p:nvPicPr>
          <p:cNvPr id="7" name="Picture 6"/>
          <p:cNvPicPr>
            <a:picLocks noChangeAspect="1"/>
          </p:cNvPicPr>
          <p:nvPr/>
        </p:nvPicPr>
        <p:blipFill>
          <a:blip r:embed="rId5"/>
          <a:stretch>
            <a:fillRect/>
          </a:stretch>
        </p:blipFill>
        <p:spPr>
          <a:xfrm>
            <a:off x="3671624" y="1258994"/>
            <a:ext cx="4796096" cy="5505346"/>
          </a:xfrm>
          <a:prstGeom prst="rect">
            <a:avLst/>
          </a:prstGeom>
        </p:spPr>
      </p:pic>
    </p:spTree>
    <p:extLst>
      <p:ext uri="{BB962C8B-B14F-4D97-AF65-F5344CB8AC3E}">
        <p14:creationId xmlns:p14="http://schemas.microsoft.com/office/powerpoint/2010/main" val="4053376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273699"/>
            <a:ext cx="7886700" cy="748145"/>
          </a:xfrm>
        </p:spPr>
        <p:txBody>
          <a:bodyPr/>
          <a:lstStyle/>
          <a:p>
            <a:r>
              <a:rPr lang="en-US" dirty="0"/>
              <a:t>Grand Canonical Monte Carlo</a:t>
            </a:r>
          </a:p>
        </p:txBody>
      </p:sp>
      <p:sp>
        <p:nvSpPr>
          <p:cNvPr id="4" name="Slide Number Placeholder 3"/>
          <p:cNvSpPr>
            <a:spLocks noGrp="1"/>
          </p:cNvSpPr>
          <p:nvPr>
            <p:ph type="sldNum" sz="quarter" idx="12"/>
          </p:nvPr>
        </p:nvSpPr>
        <p:spPr/>
        <p:txBody>
          <a:bodyPr/>
          <a:lstStyle/>
          <a:p>
            <a:fld id="{1ED2FDF8-965A-4BF8-82BC-D25DBB59DE76}" type="slidenum">
              <a:rPr lang="en-US" smtClean="0"/>
              <a:t>50</a:t>
            </a:fld>
            <a:endParaRPr lang="en-US"/>
          </a:p>
        </p:txBody>
      </p:sp>
      <p:sp>
        <p:nvSpPr>
          <p:cNvPr id="9" name="Rectangle 8"/>
          <p:cNvSpPr/>
          <p:nvPr/>
        </p:nvSpPr>
        <p:spPr>
          <a:xfrm>
            <a:off x="797464" y="1535811"/>
            <a:ext cx="10646687" cy="707886"/>
          </a:xfrm>
          <a:prstGeom prst="rect">
            <a:avLst/>
          </a:prstGeom>
        </p:spPr>
        <p:txBody>
          <a:bodyPr wrap="square">
            <a:spAutoFit/>
          </a:bodyPr>
          <a:lstStyle/>
          <a:p>
            <a:r>
              <a:rPr lang="en-US" sz="2000" dirty="0">
                <a:solidFill>
                  <a:schemeClr val="tx1">
                    <a:lumMod val="75000"/>
                    <a:lumOff val="25000"/>
                  </a:schemeClr>
                </a:solidFill>
              </a:rPr>
              <a:t>External (</a:t>
            </a:r>
            <a:r>
              <a:rPr lang="el-GR" sz="2000" dirty="0">
                <a:solidFill>
                  <a:schemeClr val="tx1">
                    <a:lumMod val="75000"/>
                    <a:lumOff val="25000"/>
                  </a:schemeClr>
                </a:solidFill>
              </a:rPr>
              <a:t>μ</a:t>
            </a:r>
            <a:r>
              <a:rPr lang="en-US" sz="2000" dirty="0">
                <a:solidFill>
                  <a:schemeClr val="tx1">
                    <a:lumMod val="75000"/>
                    <a:lumOff val="25000"/>
                  </a:schemeClr>
                </a:solidFill>
              </a:rPr>
              <a:t>VT): </a:t>
            </a:r>
            <a:r>
              <a:rPr lang="el-GR" sz="2000" dirty="0">
                <a:solidFill>
                  <a:schemeClr val="tx1">
                    <a:lumMod val="75000"/>
                    <a:lumOff val="25000"/>
                  </a:schemeClr>
                </a:solidFill>
              </a:rPr>
              <a:t>μ</a:t>
            </a:r>
            <a:r>
              <a:rPr lang="en-US" sz="2000" dirty="0">
                <a:solidFill>
                  <a:schemeClr val="tx1">
                    <a:lumMod val="75000"/>
                    <a:lumOff val="25000"/>
                  </a:schemeClr>
                </a:solidFill>
              </a:rPr>
              <a:t>, V, T are constant and imposed by reservoir on simulation box. </a:t>
            </a:r>
            <a:br>
              <a:rPr lang="en-US" sz="2000" dirty="0">
                <a:solidFill>
                  <a:schemeClr val="tx1">
                    <a:lumMod val="75000"/>
                    <a:lumOff val="25000"/>
                  </a:schemeClr>
                </a:solidFill>
              </a:rPr>
            </a:br>
            <a:r>
              <a:rPr lang="en-US" sz="2000" dirty="0">
                <a:solidFill>
                  <a:schemeClr val="tx1">
                    <a:lumMod val="75000"/>
                    <a:lumOff val="25000"/>
                  </a:schemeClr>
                </a:solidFill>
              </a:rPr>
              <a:t>Fluctuating: N, P, and E .</a:t>
            </a:r>
            <a:endParaRPr lang="en-US" sz="2000" dirty="0"/>
          </a:p>
        </p:txBody>
      </p:sp>
      <p:cxnSp>
        <p:nvCxnSpPr>
          <p:cNvPr id="10" name="Straight Connector 9"/>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88D4AF9-D518-AB4D-A557-F01691F8FE7C}"/>
              </a:ext>
            </a:extLst>
          </p:cNvPr>
          <p:cNvGrpSpPr/>
          <p:nvPr/>
        </p:nvGrpSpPr>
        <p:grpSpPr>
          <a:xfrm>
            <a:off x="7100521" y="1965839"/>
            <a:ext cx="4705761" cy="4755636"/>
            <a:chOff x="6131693" y="2010139"/>
            <a:chExt cx="4705761" cy="4755636"/>
          </a:xfrm>
        </p:grpSpPr>
        <p:grpSp>
          <p:nvGrpSpPr>
            <p:cNvPr id="16" name="Group 15">
              <a:extLst>
                <a:ext uri="{FF2B5EF4-FFF2-40B4-BE49-F238E27FC236}">
                  <a16:creationId xmlns:a16="http://schemas.microsoft.com/office/drawing/2014/main" id="{BF6E0F50-1820-194C-ACFD-0337D6FA9BDA}"/>
                </a:ext>
              </a:extLst>
            </p:cNvPr>
            <p:cNvGrpSpPr>
              <a:grpSpLocks noChangeAspect="1"/>
            </p:cNvGrpSpPr>
            <p:nvPr/>
          </p:nvGrpSpPr>
          <p:grpSpPr>
            <a:xfrm>
              <a:off x="6131693" y="2010139"/>
              <a:ext cx="4705761" cy="4754880"/>
              <a:chOff x="5410199" y="1452789"/>
              <a:chExt cx="5214257" cy="5268686"/>
            </a:xfrm>
          </p:grpSpPr>
          <p:pic>
            <p:nvPicPr>
              <p:cNvPr id="15" name="Picture 14">
                <a:extLst>
                  <a:ext uri="{FF2B5EF4-FFF2-40B4-BE49-F238E27FC236}">
                    <a16:creationId xmlns:a16="http://schemas.microsoft.com/office/drawing/2014/main" id="{15F89D70-0A68-3343-A51F-0649179CB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28" t="538" r="3898" b="6528"/>
              <a:stretch/>
            </p:blipFill>
            <p:spPr>
              <a:xfrm>
                <a:off x="5410199" y="1452789"/>
                <a:ext cx="5214257" cy="5268686"/>
              </a:xfrm>
              <a:prstGeom prst="rect">
                <a:avLst/>
              </a:prstGeom>
            </p:spPr>
          </p:pic>
          <p:pic>
            <p:nvPicPr>
              <p:cNvPr id="13" name="Picture 12">
                <a:extLst>
                  <a:ext uri="{FF2B5EF4-FFF2-40B4-BE49-F238E27FC236}">
                    <a16:creationId xmlns:a16="http://schemas.microsoft.com/office/drawing/2014/main" id="{38EC4CE6-435F-8C4B-AA7D-590192965C9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4292" b="78250" l="7625" r="94750">
                            <a14:foregroundMark x1="14458" y1="30333" x2="14458" y2="30333"/>
                            <a14:foregroundMark x1="11125" y1="28250" x2="15708" y2="28750"/>
                            <a14:foregroundMark x1="7625" y1="25250" x2="26333" y2="25875"/>
                            <a14:foregroundMark x1="64583" y1="24458" x2="79125" y2="48042"/>
                            <a14:foregroundMark x1="79125" y1="48042" x2="85167" y2="54208"/>
                            <a14:foregroundMark x1="85167" y1="54208" x2="90208" y2="68583"/>
                            <a14:foregroundMark x1="90208" y1="68583" x2="85375" y2="74125"/>
                            <a14:foregroundMark x1="85375" y1="74125" x2="33708" y2="76417"/>
                            <a14:foregroundMark x1="33708" y1="76417" x2="5167" y2="25042"/>
                            <a14:foregroundMark x1="5167" y1="25042" x2="12375" y2="23958"/>
                            <a14:foregroundMark x1="12375" y1="23958" x2="30458" y2="26208"/>
                            <a14:foregroundMark x1="30458" y1="26208" x2="66042" y2="24292"/>
                            <a14:foregroundMark x1="63500" y1="23792" x2="11583" y2="23083"/>
                            <a14:foregroundMark x1="11583" y1="23083" x2="5125" y2="26333"/>
                            <a14:foregroundMark x1="5125" y1="26333" x2="28875" y2="64500"/>
                            <a14:foregroundMark x1="28875" y1="64500" x2="30750" y2="71542"/>
                            <a14:foregroundMark x1="30750" y1="71542" x2="34458" y2="77458"/>
                            <a14:foregroundMark x1="34458" y1="77458" x2="42917" y2="77000"/>
                            <a14:foregroundMark x1="42917" y1="77000" x2="49917" y2="77458"/>
                            <a14:foregroundMark x1="49917" y1="77458" x2="56875" y2="76917"/>
                            <a14:foregroundMark x1="56875" y1="76917" x2="63792" y2="78417"/>
                            <a14:foregroundMark x1="63792" y1="78417" x2="71250" y2="77125"/>
                            <a14:foregroundMark x1="71250" y1="77125" x2="78333" y2="77792"/>
                            <a14:foregroundMark x1="78333" y1="77792" x2="88792" y2="77125"/>
                            <a14:foregroundMark x1="88792" y1="77125" x2="94750" y2="73417"/>
                            <a14:foregroundMark x1="94750" y1="73417" x2="64958" y2="24292"/>
                            <a14:foregroundMark x1="64958" y1="24292" x2="63792" y2="24292"/>
                            <a14:foregroundMark x1="91750" y1="71292" x2="87750" y2="76958"/>
                            <a14:foregroundMark x1="87750" y1="76958" x2="38625" y2="77750"/>
                            <a14:foregroundMark x1="38625" y1="77750" x2="32375" y2="76042"/>
                            <a14:foregroundMark x1="32375" y1="75875" x2="31917" y2="74917"/>
                            <a14:foregroundMark x1="37292" y1="78250" x2="32083" y2="75417"/>
                          </a14:backgroundRemoval>
                        </a14:imgEffect>
                      </a14:imgLayer>
                    </a14:imgProps>
                  </a:ext>
                  <a:ext uri="{28A0092B-C50C-407E-A947-70E740481C1C}">
                    <a14:useLocalDpi xmlns:a14="http://schemas.microsoft.com/office/drawing/2010/main" val="0"/>
                  </a:ext>
                </a:extLst>
              </a:blip>
              <a:srcRect l="2902" t="21493" r="3367" b="20994"/>
              <a:stretch/>
            </p:blipFill>
            <p:spPr>
              <a:xfrm>
                <a:off x="6951072" y="3357747"/>
                <a:ext cx="2377440" cy="1458769"/>
              </a:xfrm>
              <a:prstGeom prst="rect">
                <a:avLst/>
              </a:prstGeom>
            </p:spPr>
          </p:pic>
        </p:grpSp>
        <p:sp>
          <p:nvSpPr>
            <p:cNvPr id="21" name="Arc 20">
              <a:extLst>
                <a:ext uri="{FF2B5EF4-FFF2-40B4-BE49-F238E27FC236}">
                  <a16:creationId xmlns:a16="http://schemas.microsoft.com/office/drawing/2014/main" id="{A881C27B-7B03-9043-9081-9FA8BACFC0AB}"/>
                </a:ext>
              </a:extLst>
            </p:cNvPr>
            <p:cNvSpPr/>
            <p:nvPr/>
          </p:nvSpPr>
          <p:spPr>
            <a:xfrm rot="15252166">
              <a:off x="7748518" y="3755875"/>
              <a:ext cx="2873829" cy="3145971"/>
            </a:xfrm>
            <a:prstGeom prst="arc">
              <a:avLst>
                <a:gd name="adj1" fmla="val 14488986"/>
                <a:gd name="adj2" fmla="val 20070333"/>
              </a:avLst>
            </a:prstGeom>
            <a:ln w="28575">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7102495-0E51-DC40-AD3B-5A18901D4D25}"/>
                  </a:ext>
                </a:extLst>
              </p:cNvPr>
              <p:cNvSpPr/>
              <p:nvPr/>
            </p:nvSpPr>
            <p:spPr>
              <a:xfrm>
                <a:off x="800388" y="2419451"/>
                <a:ext cx="4805033" cy="1069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𝑁</m:t>
                                      </m:r>
                                    </m:sup>
                                  </m:sSup>
                                </m:num>
                                <m:den>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den>
                              </m:f>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𝛽𝜇</m:t>
                              </m:r>
                              <m:r>
                                <a:rPr lang="en-US" i="1">
                                  <a:latin typeface="Cambria Math" panose="02040503050406030204" pitchFamily="18" charset="0"/>
                                </a:rPr>
                                <m:t>𝑁</m:t>
                              </m:r>
                            </m:sup>
                          </m:sSup>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𝑁</m:t>
                              </m:r>
                            </m:sub>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𝑁</m:t>
                                      </m:r>
                                    </m:sup>
                                  </m:sSup>
                                </m:num>
                                <m:den>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𝛽𝜇</m:t>
                                      </m:r>
                                      <m:r>
                                        <a:rPr lang="en-US" i="1">
                                          <a:latin typeface="Cambria Math" panose="02040503050406030204" pitchFamily="18" charset="0"/>
                                        </a:rPr>
                                        <m:t>𝑁</m:t>
                                      </m:r>
                                    </m:sup>
                                  </m:sSup>
                                </m:e>
                              </m:nary>
                            </m:e>
                          </m:nary>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𝛽𝜇</m:t>
                              </m:r>
                              <m:r>
                                <a:rPr lang="en-US" i="1">
                                  <a:latin typeface="Cambria Math" panose="02040503050406030204" pitchFamily="18" charset="0"/>
                                </a:rPr>
                                <m:t>𝑁</m:t>
                              </m:r>
                            </m:sup>
                          </m:sSup>
                        </m:num>
                        <m:den>
                          <m:r>
                            <m:rPr>
                              <m:sty m:val="p"/>
                            </m:rPr>
                            <a:rPr lang="en-US">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𝑇</m:t>
                              </m:r>
                            </m:e>
                          </m:d>
                        </m:den>
                      </m:f>
                    </m:oMath>
                  </m:oMathPara>
                </a14:m>
                <a:endParaRPr lang="en-US" dirty="0"/>
              </a:p>
            </p:txBody>
          </p:sp>
        </mc:Choice>
        <mc:Fallback xmlns="">
          <p:sp>
            <p:nvSpPr>
              <p:cNvPr id="23" name="Rectangle 22">
                <a:extLst>
                  <a:ext uri="{FF2B5EF4-FFF2-40B4-BE49-F238E27FC236}">
                    <a16:creationId xmlns:a16="http://schemas.microsoft.com/office/drawing/2014/main" id="{07102495-0E51-DC40-AD3B-5A18901D4D25}"/>
                  </a:ext>
                </a:extLst>
              </p:cNvPr>
              <p:cNvSpPr>
                <a:spLocks noRot="1" noChangeAspect="1" noMove="1" noResize="1" noEditPoints="1" noAdjustHandles="1" noChangeArrowheads="1" noChangeShapeType="1" noTextEdit="1"/>
              </p:cNvSpPr>
              <p:nvPr/>
            </p:nvSpPr>
            <p:spPr>
              <a:xfrm>
                <a:off x="800388" y="2419451"/>
                <a:ext cx="4805033" cy="1069652"/>
              </a:xfrm>
              <a:prstGeom prst="rect">
                <a:avLst/>
              </a:prstGeom>
              <a:blipFill>
                <a:blip r:embed="rId6"/>
                <a:stretch>
                  <a:fillRect b="-5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D10B9FC-C22B-5042-91F0-FF1E6F6FF50A}"/>
                  </a:ext>
                </a:extLst>
              </p:cNvPr>
              <p:cNvSpPr/>
              <p:nvPr/>
            </p:nvSpPr>
            <p:spPr>
              <a:xfrm>
                <a:off x="797464" y="3574921"/>
                <a:ext cx="6261779" cy="1411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𝐴𝐶𝐶</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𝑁</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sub>
                            <m:sup>
                              <m:r>
                                <a:rPr lang="en-US" i="1">
                                  <a:latin typeface="Cambria Math" panose="02040503050406030204" pitchFamily="18" charset="0"/>
                                </a:rPr>
                                <m:t>𝐴𝐶𝐶</m:t>
                              </m:r>
                            </m:sup>
                          </m:sSubSup>
                        </m:den>
                      </m:f>
                      <m:r>
                        <a:rPr lang="en-US">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sSup>
                                <m:sSupPr>
                                  <m:ctrlPr>
                                    <a:rPr lang="en-US" i="1">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𝑁</m:t>
                                          </m:r>
                                          <m:r>
                                            <a:rPr lang="en-US" i="1">
                                              <a:latin typeface="Cambria Math" panose="02040503050406030204" pitchFamily="18" charset="0"/>
                                            </a:rPr>
                                            <m:t>+1</m:t>
                                          </m:r>
                                        </m:sup>
                                      </m:sSup>
                                    </m:num>
                                    <m:den>
                                      <m:r>
                                        <a:rPr lang="en-US" i="1">
                                          <a:latin typeface="Cambria Math" panose="02040503050406030204" pitchFamily="18" charset="0"/>
                                        </a:rPr>
                                        <m:t>𝑁</m:t>
                                      </m:r>
                                      <m:r>
                                        <a:rPr lang="en-US" i="1">
                                          <a:latin typeface="Cambria Math" panose="02040503050406030204" pitchFamily="18" charset="0"/>
                                        </a:rPr>
                                        <m:t>+1!</m:t>
                                      </m:r>
                                    </m:den>
                                  </m:f>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𝛽𝜇</m:t>
                                  </m:r>
                                  <m:r>
                                    <a:rPr lang="en-US" b="0" i="1" smtClean="0">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sup>
                              </m:sSup>
                            </m:num>
                            <m:den>
                              <m:r>
                                <m:rPr>
                                  <m:sty m:val="p"/>
                                </m:rPr>
                                <a:rPr lang="en-US">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𝑇</m:t>
                                  </m:r>
                                </m:e>
                              </m:d>
                            </m:den>
                          </m:f>
                        </m:num>
                        <m:den>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𝑁</m:t>
                                  </m:r>
                                </m:sup>
                              </m:sSup>
                            </m:num>
                            <m:den>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𝛽𝜇</m:t>
                                  </m:r>
                                  <m:r>
                                    <a:rPr lang="en-US" i="1">
                                      <a:latin typeface="Cambria Math" panose="02040503050406030204" pitchFamily="18" charset="0"/>
                                    </a:rPr>
                                    <m:t>𝑁</m:t>
                                  </m:r>
                                </m:sup>
                              </m:sSup>
                            </m:num>
                            <m:den>
                              <m:r>
                                <m:rPr>
                                  <m:sty m:val="p"/>
                                </m:rPr>
                                <a:rPr lang="en-US">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𝑇</m:t>
                                  </m:r>
                                </m:e>
                              </m:d>
                            </m:den>
                          </m:f>
                        </m:den>
                      </m:f>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𝑁</m:t>
                              </m:r>
                              <m:r>
                                <a:rPr lang="en-US" b="0" i="1" smtClean="0">
                                  <a:latin typeface="Cambria Math" panose="02040503050406030204" pitchFamily="18" charset="0"/>
                                </a:rPr>
                                <m:t>+1</m:t>
                              </m:r>
                            </m:den>
                          </m:f>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𝑛</m:t>
                                  </m:r>
                                </m:sub>
                              </m:sSub>
                            </m:e>
                          </m:d>
                          <m:r>
                            <a:rPr lang="en-US" i="1">
                              <a:latin typeface="Cambria Math" panose="02040503050406030204" pitchFamily="18" charset="0"/>
                            </a:rPr>
                            <m:t>+</m:t>
                          </m:r>
                          <m:r>
                            <a:rPr lang="en-US" i="1">
                              <a:latin typeface="Cambria Math" panose="02040503050406030204" pitchFamily="18" charset="0"/>
                            </a:rPr>
                            <m:t>𝛽𝜇</m:t>
                          </m:r>
                        </m:sup>
                      </m:sSup>
                    </m:oMath>
                  </m:oMathPara>
                </a14:m>
                <a:endParaRPr lang="en-US" dirty="0"/>
              </a:p>
            </p:txBody>
          </p:sp>
        </mc:Choice>
        <mc:Fallback xmlns="">
          <p:sp>
            <p:nvSpPr>
              <p:cNvPr id="24" name="Rectangle 23">
                <a:extLst>
                  <a:ext uri="{FF2B5EF4-FFF2-40B4-BE49-F238E27FC236}">
                    <a16:creationId xmlns:a16="http://schemas.microsoft.com/office/drawing/2014/main" id="{3D10B9FC-C22B-5042-91F0-FF1E6F6FF50A}"/>
                  </a:ext>
                </a:extLst>
              </p:cNvPr>
              <p:cNvSpPr>
                <a:spLocks noRot="1" noChangeAspect="1" noMove="1" noResize="1" noEditPoints="1" noAdjustHandles="1" noChangeArrowheads="1" noChangeShapeType="1" noTextEdit="1"/>
              </p:cNvSpPr>
              <p:nvPr/>
            </p:nvSpPr>
            <p:spPr>
              <a:xfrm>
                <a:off x="797464" y="3574921"/>
                <a:ext cx="6261779" cy="1411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F0F2F31-C30B-A147-9C71-7A6C695D1FFF}"/>
                  </a:ext>
                </a:extLst>
              </p:cNvPr>
              <p:cNvSpPr/>
              <p:nvPr/>
            </p:nvSpPr>
            <p:spPr>
              <a:xfrm>
                <a:off x="797464" y="5071959"/>
                <a:ext cx="5857822" cy="1595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𝐴𝐶𝐶</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𝑁</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sub>
                            <m:sup>
                              <m:r>
                                <a:rPr lang="en-US" i="1">
                                  <a:latin typeface="Cambria Math" panose="02040503050406030204" pitchFamily="18" charset="0"/>
                                </a:rPr>
                                <m:t>𝐴𝐶𝐶</m:t>
                              </m:r>
                            </m:sup>
                          </m:sSubSup>
                        </m:den>
                      </m:f>
                      <m:r>
                        <a:rPr lang="en-US">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sSup>
                                <m:sSupPr>
                                  <m:ctrlPr>
                                    <a:rPr lang="en-US" i="1">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𝑁</m:t>
                                          </m:r>
                                          <m:r>
                                            <a:rPr lang="en-US" b="0" i="1" smtClean="0">
                                              <a:latin typeface="Cambria Math" panose="02040503050406030204" pitchFamily="18" charset="0"/>
                                            </a:rPr>
                                            <m:t>−</m:t>
                                          </m:r>
                                          <m:r>
                                            <a:rPr lang="en-US" i="1">
                                              <a:latin typeface="Cambria Math" panose="02040503050406030204" pitchFamily="18" charset="0"/>
                                            </a:rPr>
                                            <m:t>1</m:t>
                                          </m:r>
                                        </m:sup>
                                      </m:sSup>
                                    </m:num>
                                    <m:den>
                                      <m:r>
                                        <a:rPr lang="en-US" i="1">
                                          <a:latin typeface="Cambria Math" panose="02040503050406030204" pitchFamily="18" charset="0"/>
                                        </a:rPr>
                                        <m:t>𝑁</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den>
                                  </m:f>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𝛽𝜇</m:t>
                                  </m:r>
                                  <m:r>
                                    <a:rPr lang="en-US" b="0" i="1" smtClean="0">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sup>
                              </m:sSup>
                            </m:num>
                            <m:den>
                              <m:r>
                                <m:rPr>
                                  <m:sty m:val="p"/>
                                </m:rPr>
                                <a:rPr lang="en-US">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𝑇</m:t>
                                  </m:r>
                                </m:e>
                              </m:d>
                            </m:den>
                          </m:f>
                        </m:num>
                        <m:den>
                          <m:f>
                            <m:fPr>
                              <m:ctrlPr>
                                <a:rPr lang="en-US" i="1">
                                  <a:latin typeface="Cambria Math" panose="02040503050406030204" pitchFamily="18" charset="0"/>
                                </a:rPr>
                              </m:ctrlPr>
                            </m:fPr>
                            <m:num>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𝑁</m:t>
                                      </m:r>
                                    </m:sup>
                                  </m:sSup>
                                </m:num>
                                <m:den>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𝛽𝜇</m:t>
                                  </m:r>
                                  <m:r>
                                    <a:rPr lang="en-US" i="1">
                                      <a:latin typeface="Cambria Math" panose="02040503050406030204" pitchFamily="18" charset="0"/>
                                    </a:rPr>
                                    <m:t>𝑁</m:t>
                                  </m:r>
                                </m:sup>
                              </m:sSup>
                            </m:num>
                            <m:den>
                              <m:r>
                                <m:rPr>
                                  <m:sty m:val="p"/>
                                </m:rPr>
                                <a:rPr lang="en-US">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𝑇</m:t>
                                  </m:r>
                                </m:e>
                              </m:d>
                            </m:den>
                          </m:f>
                        </m:den>
                      </m:f>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𝑉</m:t>
                              </m:r>
                            </m:den>
                          </m:f>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i="1">
                              <a:latin typeface="Cambria Math" panose="02040503050406030204" pitchFamily="18" charset="0"/>
                            </a:rPr>
                            <m:t>𝛽𝜇</m:t>
                          </m:r>
                        </m:sup>
                      </m:sSup>
                    </m:oMath>
                  </m:oMathPara>
                </a14:m>
                <a:endParaRPr lang="en-US" dirty="0"/>
              </a:p>
            </p:txBody>
          </p:sp>
        </mc:Choice>
        <mc:Fallback xmlns="">
          <p:sp>
            <p:nvSpPr>
              <p:cNvPr id="25" name="Rectangle 24">
                <a:extLst>
                  <a:ext uri="{FF2B5EF4-FFF2-40B4-BE49-F238E27FC236}">
                    <a16:creationId xmlns:a16="http://schemas.microsoft.com/office/drawing/2014/main" id="{7F0F2F31-C30B-A147-9C71-7A6C695D1FFF}"/>
                  </a:ext>
                </a:extLst>
              </p:cNvPr>
              <p:cNvSpPr>
                <a:spLocks noRot="1" noChangeAspect="1" noMove="1" noResize="1" noEditPoints="1" noAdjustHandles="1" noChangeArrowheads="1" noChangeShapeType="1" noTextEdit="1"/>
              </p:cNvSpPr>
              <p:nvPr/>
            </p:nvSpPr>
            <p:spPr>
              <a:xfrm>
                <a:off x="797464" y="5071959"/>
                <a:ext cx="5857822" cy="159569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5012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273699"/>
            <a:ext cx="7886700" cy="748145"/>
          </a:xfrm>
        </p:spPr>
        <p:txBody>
          <a:bodyPr/>
          <a:lstStyle/>
          <a:p>
            <a:r>
              <a:rPr lang="en-US" dirty="0"/>
              <a:t>Grand Canonical Monte Carlo</a:t>
            </a:r>
          </a:p>
        </p:txBody>
      </p:sp>
      <p:sp>
        <p:nvSpPr>
          <p:cNvPr id="4" name="Slide Number Placeholder 3"/>
          <p:cNvSpPr>
            <a:spLocks noGrp="1"/>
          </p:cNvSpPr>
          <p:nvPr>
            <p:ph type="sldNum" sz="quarter" idx="12"/>
          </p:nvPr>
        </p:nvSpPr>
        <p:spPr/>
        <p:txBody>
          <a:bodyPr/>
          <a:lstStyle/>
          <a:p>
            <a:fld id="{1ED2FDF8-965A-4BF8-82BC-D25DBB59DE76}" type="slidenum">
              <a:rPr lang="en-US" smtClean="0"/>
              <a:t>51</a:t>
            </a:fld>
            <a:endParaRPr lang="en-US"/>
          </a:p>
        </p:txBody>
      </p:sp>
      <p:sp>
        <p:nvSpPr>
          <p:cNvPr id="9" name="Rectangle 8"/>
          <p:cNvSpPr/>
          <p:nvPr/>
        </p:nvSpPr>
        <p:spPr>
          <a:xfrm>
            <a:off x="797464" y="1625747"/>
            <a:ext cx="10646687" cy="400110"/>
          </a:xfrm>
          <a:prstGeom prst="rect">
            <a:avLst/>
          </a:prstGeom>
        </p:spPr>
        <p:txBody>
          <a:bodyPr wrap="square">
            <a:spAutoFit/>
          </a:bodyPr>
          <a:lstStyle/>
          <a:p>
            <a:r>
              <a:rPr lang="en-US" sz="2000" dirty="0">
                <a:solidFill>
                  <a:schemeClr val="tx1">
                    <a:lumMod val="75000"/>
                    <a:lumOff val="25000"/>
                  </a:schemeClr>
                </a:solidFill>
              </a:rPr>
              <a:t>Acceptance criteria for molecule swap in Grand Canonical ensemble Monte Carlo (GCMC).</a:t>
            </a:r>
            <a:endParaRPr lang="en-US" sz="2000" dirty="0"/>
          </a:p>
        </p:txBody>
      </p:sp>
      <p:cxnSp>
        <p:nvCxnSpPr>
          <p:cNvPr id="10" name="Straight Connector 9"/>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D8212AD-0C69-DF42-AA7C-D8E909ED4151}"/>
                  </a:ext>
                </a:extLst>
              </p:cNvPr>
              <p:cNvSpPr/>
              <p:nvPr/>
            </p:nvSpPr>
            <p:spPr>
              <a:xfrm>
                <a:off x="797464" y="2813601"/>
                <a:ext cx="5704382"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𝑃</m:t>
                          </m:r>
                        </m:e>
                        <m:sub>
                          <m:r>
                            <a:rPr lang="en-US" sz="2400" i="1">
                              <a:latin typeface="Cambria Math" panose="02040503050406030204" pitchFamily="18" charset="0"/>
                            </a:rPr>
                            <m:t>𝑁</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rPr>
                            <m:t>𝐴𝐶𝐶</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f>
                                    <m:fPr>
                                      <m:ctrlPr>
                                        <a:rPr lang="en-US" sz="2400" i="1">
                                          <a:latin typeface="Cambria Math" panose="02040503050406030204" pitchFamily="18" charset="0"/>
                                        </a:rPr>
                                      </m:ctrlPr>
                                    </m:fPr>
                                    <m:num>
                                      <m:r>
                                        <a:rPr lang="en-US" sz="2400" i="1">
                                          <a:latin typeface="Cambria Math" panose="02040503050406030204" pitchFamily="18" charset="0"/>
                                        </a:rPr>
                                        <m:t>𝑉</m:t>
                                      </m:r>
                                    </m:num>
                                    <m:den>
                                      <m:r>
                                        <a:rPr lang="en-US" sz="2400" i="1">
                                          <a:latin typeface="Cambria Math" panose="02040503050406030204" pitchFamily="18" charset="0"/>
                                        </a:rPr>
                                        <m:t>𝑁</m:t>
                                      </m:r>
                                      <m:r>
                                        <a:rPr lang="en-US" sz="2400" i="1">
                                          <a:latin typeface="Cambria Math" panose="02040503050406030204" pitchFamily="18" charset="0"/>
                                        </a:rPr>
                                        <m:t>+1</m:t>
                                      </m:r>
                                    </m:den>
                                  </m:f>
                                  <m:r>
                                    <a:rPr lang="en-US" sz="2400" i="1">
                                      <a:latin typeface="Cambria Math" panose="02040503050406030204" pitchFamily="18" charset="0"/>
                                    </a:rPr>
                                    <m:t>𝑒</m:t>
                                  </m:r>
                                </m:e>
                                <m:sup>
                                  <m:r>
                                    <a:rPr lang="en-US" sz="2400" i="1">
                                      <a:latin typeface="Cambria Math" panose="02040503050406030204" pitchFamily="18" charset="0"/>
                                    </a:rPr>
                                    <m:t>𝛽𝜇</m:t>
                                  </m:r>
                                  <m:r>
                                    <a:rPr lang="en-US" sz="2400" i="1">
                                      <a:latin typeface="Cambria Math" panose="02040503050406030204" pitchFamily="18" charset="0"/>
                                    </a:rPr>
                                    <m:t>−</m:t>
                                  </m:r>
                                  <m:r>
                                    <a:rPr lang="en-US" sz="2400" i="1">
                                      <a:latin typeface="Cambria Math" panose="02040503050406030204" pitchFamily="18" charset="0"/>
                                    </a:rPr>
                                    <m:t>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sub>
                                      </m:sSub>
                                    </m:e>
                                  </m:d>
                                </m:sup>
                              </m:sSup>
                            </m:e>
                          </m:d>
                        </m:e>
                      </m:func>
                    </m:oMath>
                  </m:oMathPara>
                </a14:m>
                <a:endParaRPr lang="en-US" sz="2400" dirty="0"/>
              </a:p>
            </p:txBody>
          </p:sp>
        </mc:Choice>
        <mc:Fallback xmlns="">
          <p:sp>
            <p:nvSpPr>
              <p:cNvPr id="3" name="Rectangle 2">
                <a:extLst>
                  <a:ext uri="{FF2B5EF4-FFF2-40B4-BE49-F238E27FC236}">
                    <a16:creationId xmlns:a16="http://schemas.microsoft.com/office/drawing/2014/main" id="{2D8212AD-0C69-DF42-AA7C-D8E909ED4151}"/>
                  </a:ext>
                </a:extLst>
              </p:cNvPr>
              <p:cNvSpPr>
                <a:spLocks noRot="1" noChangeAspect="1" noMove="1" noResize="1" noEditPoints="1" noAdjustHandles="1" noChangeArrowheads="1" noChangeShapeType="1" noTextEdit="1"/>
              </p:cNvSpPr>
              <p:nvPr/>
            </p:nvSpPr>
            <p:spPr>
              <a:xfrm>
                <a:off x="797464" y="2813601"/>
                <a:ext cx="5704382" cy="793679"/>
              </a:xfrm>
              <a:prstGeom prst="rect">
                <a:avLst/>
              </a:prstGeom>
              <a:blipFill>
                <a:blip r:embed="rId3"/>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DD689A6-35F6-2F4E-A60D-F241E26CB787}"/>
                  </a:ext>
                </a:extLst>
              </p:cNvPr>
              <p:cNvSpPr/>
              <p:nvPr/>
            </p:nvSpPr>
            <p:spPr>
              <a:xfrm>
                <a:off x="797464" y="4086261"/>
                <a:ext cx="5341654"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𝑃</m:t>
                          </m:r>
                        </m:e>
                        <m:sub>
                          <m:r>
                            <a:rPr lang="en-US" sz="2400" i="1">
                              <a:latin typeface="Cambria Math" panose="02040503050406030204" pitchFamily="18" charset="0"/>
                            </a:rPr>
                            <m:t>𝑁</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rPr>
                            <m:t>𝐴𝐶𝐶</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f>
                                    <m:fPr>
                                      <m:ctrlPr>
                                        <a:rPr lang="en-US" sz="2400" i="1">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𝑉</m:t>
                                      </m:r>
                                    </m:den>
                                  </m:f>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rPr>
                                    <m:t>𝛽𝜇</m:t>
                                  </m:r>
                                  <m:r>
                                    <a:rPr lang="en-US" sz="2400" i="1">
                                      <a:latin typeface="Cambria Math" panose="02040503050406030204" pitchFamily="18" charset="0"/>
                                    </a:rPr>
                                    <m:t>−</m:t>
                                  </m:r>
                                  <m:r>
                                    <a:rPr lang="en-US" sz="2400" i="1">
                                      <a:latin typeface="Cambria Math" panose="02040503050406030204" pitchFamily="18" charset="0"/>
                                    </a:rPr>
                                    <m:t>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sub>
                                      </m:sSub>
                                    </m:e>
                                  </m:d>
                                </m:sup>
                              </m:sSup>
                            </m:e>
                          </m:d>
                        </m:e>
                      </m:func>
                    </m:oMath>
                  </m:oMathPara>
                </a14:m>
                <a:endParaRPr lang="en-US" sz="2400" dirty="0"/>
              </a:p>
            </p:txBody>
          </p:sp>
        </mc:Choice>
        <mc:Fallback xmlns="">
          <p:sp>
            <p:nvSpPr>
              <p:cNvPr id="17" name="Rectangle 16">
                <a:extLst>
                  <a:ext uri="{FF2B5EF4-FFF2-40B4-BE49-F238E27FC236}">
                    <a16:creationId xmlns:a16="http://schemas.microsoft.com/office/drawing/2014/main" id="{0DD689A6-35F6-2F4E-A60D-F241E26CB787}"/>
                  </a:ext>
                </a:extLst>
              </p:cNvPr>
              <p:cNvSpPr>
                <a:spLocks noRot="1" noChangeAspect="1" noMove="1" noResize="1" noEditPoints="1" noAdjustHandles="1" noChangeArrowheads="1" noChangeShapeType="1" noTextEdit="1"/>
              </p:cNvSpPr>
              <p:nvPr/>
            </p:nvSpPr>
            <p:spPr>
              <a:xfrm>
                <a:off x="797464" y="4086261"/>
                <a:ext cx="5341654" cy="793679"/>
              </a:xfrm>
              <a:prstGeom prst="rect">
                <a:avLst/>
              </a:prstGeom>
              <a:blipFill>
                <a:blip r:embed="rId4"/>
                <a:stretch>
                  <a:fillRect b="-4762"/>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771F751-C04D-1C46-B1C3-F7AA5F805F17}"/>
              </a:ext>
            </a:extLst>
          </p:cNvPr>
          <p:cNvGrpSpPr/>
          <p:nvPr/>
        </p:nvGrpSpPr>
        <p:grpSpPr>
          <a:xfrm>
            <a:off x="7100521" y="1965839"/>
            <a:ext cx="4705761" cy="4755636"/>
            <a:chOff x="6131693" y="2010139"/>
            <a:chExt cx="4705761" cy="4755636"/>
          </a:xfrm>
        </p:grpSpPr>
        <p:grpSp>
          <p:nvGrpSpPr>
            <p:cNvPr id="19" name="Group 18">
              <a:extLst>
                <a:ext uri="{FF2B5EF4-FFF2-40B4-BE49-F238E27FC236}">
                  <a16:creationId xmlns:a16="http://schemas.microsoft.com/office/drawing/2014/main" id="{324043CE-8482-4C45-A093-D320299AE92F}"/>
                </a:ext>
              </a:extLst>
            </p:cNvPr>
            <p:cNvGrpSpPr>
              <a:grpSpLocks noChangeAspect="1"/>
            </p:cNvGrpSpPr>
            <p:nvPr/>
          </p:nvGrpSpPr>
          <p:grpSpPr>
            <a:xfrm>
              <a:off x="6131693" y="2010139"/>
              <a:ext cx="4705761" cy="4754880"/>
              <a:chOff x="5410199" y="1452789"/>
              <a:chExt cx="5214257" cy="5268686"/>
            </a:xfrm>
          </p:grpSpPr>
          <p:pic>
            <p:nvPicPr>
              <p:cNvPr id="26" name="Picture 25">
                <a:extLst>
                  <a:ext uri="{FF2B5EF4-FFF2-40B4-BE49-F238E27FC236}">
                    <a16:creationId xmlns:a16="http://schemas.microsoft.com/office/drawing/2014/main" id="{985C9920-B034-7946-A4CD-D9517882AE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8" t="538" r="3898" b="6528"/>
              <a:stretch/>
            </p:blipFill>
            <p:spPr>
              <a:xfrm>
                <a:off x="5410199" y="1452789"/>
                <a:ext cx="5214257" cy="5268686"/>
              </a:xfrm>
              <a:prstGeom prst="rect">
                <a:avLst/>
              </a:prstGeom>
            </p:spPr>
          </p:pic>
          <p:pic>
            <p:nvPicPr>
              <p:cNvPr id="27" name="Picture 26">
                <a:extLst>
                  <a:ext uri="{FF2B5EF4-FFF2-40B4-BE49-F238E27FC236}">
                    <a16:creationId xmlns:a16="http://schemas.microsoft.com/office/drawing/2014/main" id="{83B6ED43-80EF-1546-93C5-8009511EC22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4292" b="78250" l="7625" r="94750">
                            <a14:foregroundMark x1="14458" y1="30333" x2="14458" y2="30333"/>
                            <a14:foregroundMark x1="11125" y1="28250" x2="15708" y2="28750"/>
                            <a14:foregroundMark x1="7625" y1="25250" x2="26333" y2="25875"/>
                            <a14:foregroundMark x1="64583" y1="24458" x2="79125" y2="48042"/>
                            <a14:foregroundMark x1="79125" y1="48042" x2="85167" y2="54208"/>
                            <a14:foregroundMark x1="85167" y1="54208" x2="90208" y2="68583"/>
                            <a14:foregroundMark x1="90208" y1="68583" x2="85375" y2="74125"/>
                            <a14:foregroundMark x1="85375" y1="74125" x2="33708" y2="76417"/>
                            <a14:foregroundMark x1="33708" y1="76417" x2="5167" y2="25042"/>
                            <a14:foregroundMark x1="5167" y1="25042" x2="12375" y2="23958"/>
                            <a14:foregroundMark x1="12375" y1="23958" x2="30458" y2="26208"/>
                            <a14:foregroundMark x1="30458" y1="26208" x2="66042" y2="24292"/>
                            <a14:foregroundMark x1="63500" y1="23792" x2="11583" y2="23083"/>
                            <a14:foregroundMark x1="11583" y1="23083" x2="5125" y2="26333"/>
                            <a14:foregroundMark x1="5125" y1="26333" x2="28875" y2="64500"/>
                            <a14:foregroundMark x1="28875" y1="64500" x2="30750" y2="71542"/>
                            <a14:foregroundMark x1="30750" y1="71542" x2="34458" y2="77458"/>
                            <a14:foregroundMark x1="34458" y1="77458" x2="42917" y2="77000"/>
                            <a14:foregroundMark x1="42917" y1="77000" x2="49917" y2="77458"/>
                            <a14:foregroundMark x1="49917" y1="77458" x2="56875" y2="76917"/>
                            <a14:foregroundMark x1="56875" y1="76917" x2="63792" y2="78417"/>
                            <a14:foregroundMark x1="63792" y1="78417" x2="71250" y2="77125"/>
                            <a14:foregroundMark x1="71250" y1="77125" x2="78333" y2="77792"/>
                            <a14:foregroundMark x1="78333" y1="77792" x2="88792" y2="77125"/>
                            <a14:foregroundMark x1="88792" y1="77125" x2="94750" y2="73417"/>
                            <a14:foregroundMark x1="94750" y1="73417" x2="64958" y2="24292"/>
                            <a14:foregroundMark x1="64958" y1="24292" x2="63792" y2="24292"/>
                            <a14:foregroundMark x1="91750" y1="71292" x2="87750" y2="76958"/>
                            <a14:foregroundMark x1="87750" y1="76958" x2="38625" y2="77750"/>
                            <a14:foregroundMark x1="38625" y1="77750" x2="32375" y2="76042"/>
                            <a14:foregroundMark x1="32375" y1="75875" x2="31917" y2="74917"/>
                            <a14:foregroundMark x1="37292" y1="78250" x2="32083" y2="75417"/>
                          </a14:backgroundRemoval>
                        </a14:imgEffect>
                      </a14:imgLayer>
                    </a14:imgProps>
                  </a:ext>
                  <a:ext uri="{28A0092B-C50C-407E-A947-70E740481C1C}">
                    <a14:useLocalDpi xmlns:a14="http://schemas.microsoft.com/office/drawing/2010/main" val="0"/>
                  </a:ext>
                </a:extLst>
              </a:blip>
              <a:srcRect l="2902" t="21493" r="3367" b="20994"/>
              <a:stretch/>
            </p:blipFill>
            <p:spPr>
              <a:xfrm>
                <a:off x="6951072" y="3357747"/>
                <a:ext cx="2377440" cy="1458769"/>
              </a:xfrm>
              <a:prstGeom prst="rect">
                <a:avLst/>
              </a:prstGeom>
            </p:spPr>
          </p:pic>
        </p:grpSp>
        <p:sp>
          <p:nvSpPr>
            <p:cNvPr id="20" name="Arc 19">
              <a:extLst>
                <a:ext uri="{FF2B5EF4-FFF2-40B4-BE49-F238E27FC236}">
                  <a16:creationId xmlns:a16="http://schemas.microsoft.com/office/drawing/2014/main" id="{2FD341DD-CDB4-0A4E-9417-412BEF2FC7B3}"/>
                </a:ext>
              </a:extLst>
            </p:cNvPr>
            <p:cNvSpPr/>
            <p:nvPr/>
          </p:nvSpPr>
          <p:spPr>
            <a:xfrm rot="15252166">
              <a:off x="7748518" y="3755875"/>
              <a:ext cx="2873829" cy="3145971"/>
            </a:xfrm>
            <a:prstGeom prst="arc">
              <a:avLst>
                <a:gd name="adj1" fmla="val 14488986"/>
                <a:gd name="adj2" fmla="val 20070333"/>
              </a:avLst>
            </a:prstGeom>
            <a:ln w="28575">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41109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273699"/>
            <a:ext cx="7886700" cy="748145"/>
          </a:xfrm>
        </p:spPr>
        <p:txBody>
          <a:bodyPr/>
          <a:lstStyle/>
          <a:p>
            <a:r>
              <a:rPr lang="en-US" dirty="0"/>
              <a:t>Grand Canonical Monte Carlo</a:t>
            </a:r>
          </a:p>
        </p:txBody>
      </p:sp>
      <p:sp>
        <p:nvSpPr>
          <p:cNvPr id="4" name="Slide Number Placeholder 3"/>
          <p:cNvSpPr>
            <a:spLocks noGrp="1"/>
          </p:cNvSpPr>
          <p:nvPr>
            <p:ph type="sldNum" sz="quarter" idx="12"/>
          </p:nvPr>
        </p:nvSpPr>
        <p:spPr/>
        <p:txBody>
          <a:bodyPr/>
          <a:lstStyle/>
          <a:p>
            <a:fld id="{1ED2FDF8-965A-4BF8-82BC-D25DBB59DE76}" type="slidenum">
              <a:rPr lang="en-US" smtClean="0"/>
              <a:t>52</a:t>
            </a:fld>
            <a:endParaRPr lang="en-US"/>
          </a:p>
        </p:txBody>
      </p:sp>
      <p:sp>
        <p:nvSpPr>
          <p:cNvPr id="9" name="Rectangle 8"/>
          <p:cNvSpPr/>
          <p:nvPr/>
        </p:nvSpPr>
        <p:spPr>
          <a:xfrm>
            <a:off x="797464" y="1625747"/>
            <a:ext cx="2119907" cy="400110"/>
          </a:xfrm>
          <a:prstGeom prst="rect">
            <a:avLst/>
          </a:prstGeom>
        </p:spPr>
        <p:txBody>
          <a:bodyPr wrap="square">
            <a:spAutoFit/>
          </a:bodyPr>
          <a:lstStyle/>
          <a:p>
            <a:r>
              <a:rPr lang="en-US" sz="2000" dirty="0">
                <a:solidFill>
                  <a:schemeClr val="tx1">
                    <a:lumMod val="75000"/>
                    <a:lumOff val="25000"/>
                  </a:schemeClr>
                </a:solidFill>
              </a:rPr>
              <a:t>For ideal gas:</a:t>
            </a:r>
            <a:endParaRPr lang="en-US" sz="2000" dirty="0"/>
          </a:p>
        </p:txBody>
      </p:sp>
      <p:cxnSp>
        <p:nvCxnSpPr>
          <p:cNvPr id="10" name="Straight Connector 9"/>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E4C671-9FC0-EC43-AD07-8456CA9A6642}"/>
                  </a:ext>
                </a:extLst>
              </p:cNvPr>
              <p:cNvSpPr/>
              <p:nvPr/>
            </p:nvSpPr>
            <p:spPr>
              <a:xfrm>
                <a:off x="4531264" y="1516615"/>
                <a:ext cx="2375522" cy="6819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𝜇</m:t>
                      </m:r>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𝜇</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rPr>
                          </m:ctrlPr>
                        </m:funcPr>
                        <m:fName>
                          <m:r>
                            <a:rPr lang="en-US" sz="2000" i="1" smtClean="0">
                              <a:latin typeface="Cambria Math" panose="02040503050406030204" pitchFamily="18" charset="0"/>
                            </a:rPr>
                            <m:t>𝑅</m:t>
                          </m:r>
                          <m:r>
                            <a:rPr lang="en-US" sz="2000" b="0" i="1" smtClean="0">
                              <a:latin typeface="Cambria Math" panose="02040503050406030204" pitchFamily="18" charset="0"/>
                            </a:rPr>
                            <m:t>𝑇</m:t>
                          </m:r>
                          <m:r>
                            <a:rPr lang="en-US" sz="2000" b="0" i="1" smtClean="0">
                              <a:latin typeface="Cambria Math" panose="02040503050406030204" pitchFamily="18" charset="0"/>
                            </a:rPr>
                            <m:t> </m:t>
                          </m:r>
                          <m:r>
                            <m:rPr>
                              <m:sty m:val="p"/>
                            </m:rPr>
                            <a:rPr lang="en-US" sz="2000" i="0">
                              <a:latin typeface="Cambria Math" panose="02040503050406030204" pitchFamily="18" charset="0"/>
                            </a:rPr>
                            <m:t>ln</m:t>
                          </m:r>
                        </m:fName>
                        <m:e>
                          <m:d>
                            <m:dPr>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𝑝</m:t>
                                  </m:r>
                                </m:num>
                                <m:den>
                                  <m:sSup>
                                    <m:sSupPr>
                                      <m:ctrlPr>
                                        <a:rPr lang="en-US" sz="2000" i="1">
                                          <a:latin typeface="Cambria Math" panose="02040503050406030204" pitchFamily="18" charset="0"/>
                                        </a:rPr>
                                      </m:ctrlPr>
                                    </m:sSupPr>
                                    <m:e>
                                      <m:r>
                                        <a:rPr lang="en-US" sz="2000" i="1">
                                          <a:latin typeface="Cambria Math" panose="02040503050406030204" pitchFamily="18" charset="0"/>
                                        </a:rPr>
                                        <m:t>𝑝</m:t>
                                      </m:r>
                                    </m:e>
                                    <m:sup>
                                      <m:r>
                                        <a:rPr lang="en-US" sz="2000" i="1">
                                          <a:latin typeface="Cambria Math" panose="02040503050406030204" pitchFamily="18" charset="0"/>
                                          <a:ea typeface="Cambria Math" panose="02040503050406030204" pitchFamily="18" charset="0"/>
                                        </a:rPr>
                                        <m:t>°</m:t>
                                      </m:r>
                                    </m:sup>
                                  </m:sSup>
                                </m:den>
                              </m:f>
                            </m:e>
                          </m:d>
                        </m:e>
                      </m:func>
                    </m:oMath>
                  </m:oMathPara>
                </a14:m>
                <a:endParaRPr lang="en-US" sz="2000" dirty="0"/>
              </a:p>
            </p:txBody>
          </p:sp>
        </mc:Choice>
        <mc:Fallback xmlns="">
          <p:sp>
            <p:nvSpPr>
              <p:cNvPr id="5" name="Rectangle 4">
                <a:extLst>
                  <a:ext uri="{FF2B5EF4-FFF2-40B4-BE49-F238E27FC236}">
                    <a16:creationId xmlns:a16="http://schemas.microsoft.com/office/drawing/2014/main" id="{07E4C671-9FC0-EC43-AD07-8456CA9A6642}"/>
                  </a:ext>
                </a:extLst>
              </p:cNvPr>
              <p:cNvSpPr>
                <a:spLocks noRot="1" noChangeAspect="1" noMove="1" noResize="1" noEditPoints="1" noAdjustHandles="1" noChangeArrowheads="1" noChangeShapeType="1" noTextEdit="1"/>
              </p:cNvSpPr>
              <p:nvPr/>
            </p:nvSpPr>
            <p:spPr>
              <a:xfrm>
                <a:off x="4531264" y="1516615"/>
                <a:ext cx="2375522" cy="681982"/>
              </a:xfrm>
              <a:prstGeom prst="rect">
                <a:avLst/>
              </a:prstGeom>
              <a:blipFill>
                <a:blip r:embed="rId3"/>
                <a:stretch>
                  <a:fillRect b="-363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B218623-AA09-D549-A9EF-81CB8E4C63C1}"/>
              </a:ext>
            </a:extLst>
          </p:cNvPr>
          <p:cNvSpPr/>
          <p:nvPr/>
        </p:nvSpPr>
        <p:spPr>
          <a:xfrm>
            <a:off x="797464" y="2327808"/>
            <a:ext cx="2119907" cy="400110"/>
          </a:xfrm>
          <a:prstGeom prst="rect">
            <a:avLst/>
          </a:prstGeom>
        </p:spPr>
        <p:txBody>
          <a:bodyPr wrap="square">
            <a:spAutoFit/>
          </a:bodyPr>
          <a:lstStyle/>
          <a:p>
            <a:r>
              <a:rPr lang="en-US" sz="2000" dirty="0">
                <a:solidFill>
                  <a:schemeClr val="tx1">
                    <a:lumMod val="75000"/>
                    <a:lumOff val="25000"/>
                  </a:schemeClr>
                </a:solidFill>
              </a:rPr>
              <a:t>For non-ideal gas:</a:t>
            </a:r>
            <a:endParaRPr lang="en-US" sz="20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ACA5F9A-6A3E-8D4F-B41F-DF3FC3F0CD47}"/>
                  </a:ext>
                </a:extLst>
              </p:cNvPr>
              <p:cNvSpPr/>
              <p:nvPr/>
            </p:nvSpPr>
            <p:spPr>
              <a:xfrm>
                <a:off x="4531263" y="2215069"/>
                <a:ext cx="2375522" cy="729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𝜇</m:t>
                      </m:r>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𝜇</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rPr>
                          </m:ctrlPr>
                        </m:funcPr>
                        <m:fName>
                          <m:r>
                            <a:rPr lang="en-US" sz="2000" i="1" smtClean="0">
                              <a:latin typeface="Cambria Math" panose="02040503050406030204" pitchFamily="18" charset="0"/>
                            </a:rPr>
                            <m:t>𝑅</m:t>
                          </m:r>
                          <m:r>
                            <a:rPr lang="en-US" sz="2000" b="0" i="1" smtClean="0">
                              <a:latin typeface="Cambria Math" panose="02040503050406030204" pitchFamily="18" charset="0"/>
                            </a:rPr>
                            <m:t>𝑇</m:t>
                          </m:r>
                          <m:r>
                            <a:rPr lang="en-US" sz="2000" b="0" i="1" smtClean="0">
                              <a:latin typeface="Cambria Math" panose="02040503050406030204" pitchFamily="18" charset="0"/>
                            </a:rPr>
                            <m:t> </m:t>
                          </m:r>
                          <m:r>
                            <m:rPr>
                              <m:sty m:val="p"/>
                            </m:rPr>
                            <a:rPr lang="en-US" sz="2000" i="0">
                              <a:latin typeface="Cambria Math" panose="02040503050406030204" pitchFamily="18" charset="0"/>
                            </a:rPr>
                            <m:t>ln</m:t>
                          </m:r>
                        </m:fName>
                        <m:e>
                          <m:d>
                            <m:dPr>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𝑓</m:t>
                                  </m:r>
                                </m:num>
                                <m:den>
                                  <m:sSup>
                                    <m:sSupPr>
                                      <m:ctrlPr>
                                        <a:rPr lang="en-US" sz="2000" i="1">
                                          <a:latin typeface="Cambria Math" panose="02040503050406030204" pitchFamily="18" charset="0"/>
                                        </a:rPr>
                                      </m:ctrlPr>
                                    </m:sSupPr>
                                    <m:e>
                                      <m:r>
                                        <a:rPr lang="en-US" sz="2000" b="0" i="1" smtClean="0">
                                          <a:latin typeface="Cambria Math" panose="02040503050406030204" pitchFamily="18" charset="0"/>
                                        </a:rPr>
                                        <m:t>𝑝</m:t>
                                      </m:r>
                                    </m:e>
                                    <m:sup>
                                      <m:r>
                                        <a:rPr lang="en-US" sz="2000" i="1">
                                          <a:latin typeface="Cambria Math" panose="02040503050406030204" pitchFamily="18" charset="0"/>
                                          <a:ea typeface="Cambria Math" panose="02040503050406030204" pitchFamily="18" charset="0"/>
                                        </a:rPr>
                                        <m:t>°</m:t>
                                      </m:r>
                                    </m:sup>
                                  </m:sSup>
                                </m:den>
                              </m:f>
                            </m:e>
                          </m:d>
                        </m:e>
                      </m:func>
                    </m:oMath>
                  </m:oMathPara>
                </a14:m>
                <a:endParaRPr lang="en-US" sz="2000" dirty="0"/>
              </a:p>
            </p:txBody>
          </p:sp>
        </mc:Choice>
        <mc:Fallback xmlns="">
          <p:sp>
            <p:nvSpPr>
              <p:cNvPr id="12" name="Rectangle 11">
                <a:extLst>
                  <a:ext uri="{FF2B5EF4-FFF2-40B4-BE49-F238E27FC236}">
                    <a16:creationId xmlns:a16="http://schemas.microsoft.com/office/drawing/2014/main" id="{EACA5F9A-6A3E-8D4F-B41F-DF3FC3F0CD47}"/>
                  </a:ext>
                </a:extLst>
              </p:cNvPr>
              <p:cNvSpPr>
                <a:spLocks noRot="1" noChangeAspect="1" noMove="1" noResize="1" noEditPoints="1" noAdjustHandles="1" noChangeArrowheads="1" noChangeShapeType="1" noTextEdit="1"/>
              </p:cNvSpPr>
              <p:nvPr/>
            </p:nvSpPr>
            <p:spPr>
              <a:xfrm>
                <a:off x="4531263" y="2215069"/>
                <a:ext cx="2375522" cy="729302"/>
              </a:xfrm>
              <a:prstGeom prst="rect">
                <a:avLst/>
              </a:prstGeom>
              <a:blipFill>
                <a:blip r:embed="rId4"/>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FC9ED6-0F4E-0146-BEB6-F67A2100868A}"/>
                  </a:ext>
                </a:extLst>
              </p:cNvPr>
              <p:cNvSpPr/>
              <p:nvPr/>
            </p:nvSpPr>
            <p:spPr>
              <a:xfrm>
                <a:off x="7318006" y="2339429"/>
                <a:ext cx="1852495"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i="1">
                                  <a:latin typeface="Cambria Math" panose="02040503050406030204" pitchFamily="18" charset="0"/>
                                </a:rPr>
                                <m:t>𝑝</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𝑒</m:t>
                          </m:r>
                        </m:e>
                        <m:sup>
                          <m:r>
                            <a:rPr lang="en-US" sz="2000" i="1">
                              <a:latin typeface="Cambria Math" panose="02040503050406030204" pitchFamily="18" charset="0"/>
                            </a:rPr>
                            <m:t>𝛽</m:t>
                          </m:r>
                          <m:d>
                            <m:dPr>
                              <m:ctrlPr>
                                <a:rPr lang="en-US" sz="2000" i="1">
                                  <a:latin typeface="Cambria Math" panose="02040503050406030204" pitchFamily="18" charset="0"/>
                                </a:rPr>
                              </m:ctrlPr>
                            </m:dPr>
                            <m:e>
                              <m:r>
                                <a:rPr lang="en-US" sz="2000" i="1">
                                  <a:latin typeface="Cambria Math" panose="02040503050406030204" pitchFamily="18" charset="0"/>
                                </a:rPr>
                                <m:t>𝜇</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𝜇</m:t>
                                  </m:r>
                                </m:e>
                                <m:sup>
                                  <m:r>
                                    <a:rPr lang="en-US" sz="2000" i="1">
                                      <a:latin typeface="Cambria Math" panose="02040503050406030204" pitchFamily="18" charset="0"/>
                                      <a:ea typeface="Cambria Math" panose="02040503050406030204" pitchFamily="18" charset="0"/>
                                    </a:rPr>
                                    <m:t>°</m:t>
                                  </m:r>
                                </m:sup>
                              </m:sSup>
                            </m:e>
                          </m:d>
                        </m:sup>
                      </m:sSup>
                    </m:oMath>
                  </m:oMathPara>
                </a14:m>
                <a:endParaRPr lang="en-US" sz="2000" dirty="0"/>
              </a:p>
            </p:txBody>
          </p:sp>
        </mc:Choice>
        <mc:Fallback xmlns="">
          <p:sp>
            <p:nvSpPr>
              <p:cNvPr id="13" name="Rectangle 12">
                <a:extLst>
                  <a:ext uri="{FF2B5EF4-FFF2-40B4-BE49-F238E27FC236}">
                    <a16:creationId xmlns:a16="http://schemas.microsoft.com/office/drawing/2014/main" id="{EFFC9ED6-0F4E-0146-BEB6-F67A2100868A}"/>
                  </a:ext>
                </a:extLst>
              </p:cNvPr>
              <p:cNvSpPr>
                <a:spLocks noRot="1" noChangeAspect="1" noMove="1" noResize="1" noEditPoints="1" noAdjustHandles="1" noChangeArrowheads="1" noChangeShapeType="1" noTextEdit="1"/>
              </p:cNvSpPr>
              <p:nvPr/>
            </p:nvSpPr>
            <p:spPr>
              <a:xfrm>
                <a:off x="7318006" y="2339429"/>
                <a:ext cx="1852495" cy="453137"/>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D7DD0C2-78DE-704C-9592-173DF9211BB5}"/>
                  </a:ext>
                </a:extLst>
              </p:cNvPr>
              <p:cNvSpPr/>
              <p:nvPr/>
            </p:nvSpPr>
            <p:spPr>
              <a:xfrm>
                <a:off x="797464" y="3246322"/>
                <a:ext cx="5239190" cy="804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𝑃</m:t>
                          </m:r>
                        </m:e>
                        <m:sub>
                          <m:r>
                            <a:rPr lang="en-US" sz="2400" i="1">
                              <a:latin typeface="Cambria Math" panose="02040503050406030204" pitchFamily="18" charset="0"/>
                            </a:rPr>
                            <m:t>𝑁</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rPr>
                            <m:t>𝐴𝐶𝐶</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f>
                                    <m:fPr>
                                      <m:ctrlPr>
                                        <a:rPr lang="en-US" sz="2400" i="1">
                                          <a:latin typeface="Cambria Math" panose="02040503050406030204" pitchFamily="18" charset="0"/>
                                        </a:rPr>
                                      </m:ctrlPr>
                                    </m:fPr>
                                    <m:num>
                                      <m:r>
                                        <a:rPr lang="en-US" sz="2400" i="1">
                                          <a:latin typeface="Cambria Math" panose="02040503050406030204" pitchFamily="18" charset="0"/>
                                        </a:rPr>
                                        <m:t>𝑉</m:t>
                                      </m:r>
                                      <m:r>
                                        <a:rPr lang="en-US" sz="2400" i="1">
                                          <a:latin typeface="Cambria Math" panose="02040503050406030204" pitchFamily="18" charset="0"/>
                                        </a:rPr>
                                        <m:t>𝛽</m:t>
                                      </m:r>
                                      <m:r>
                                        <a:rPr lang="en-US" sz="2400" i="1">
                                          <a:latin typeface="Cambria Math" panose="02040503050406030204" pitchFamily="18" charset="0"/>
                                        </a:rPr>
                                        <m:t>𝑓</m:t>
                                      </m:r>
                                    </m:num>
                                    <m:den>
                                      <m:r>
                                        <a:rPr lang="en-US" sz="2400" i="1">
                                          <a:latin typeface="Cambria Math" panose="02040503050406030204" pitchFamily="18" charset="0"/>
                                        </a:rPr>
                                        <m:t>𝑁</m:t>
                                      </m:r>
                                      <m:r>
                                        <a:rPr lang="en-US" sz="2400" i="1">
                                          <a:latin typeface="Cambria Math" panose="02040503050406030204" pitchFamily="18" charset="0"/>
                                        </a:rPr>
                                        <m:t>+1</m:t>
                                      </m:r>
                                    </m:den>
                                  </m:f>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sub>
                                      </m:sSub>
                                    </m:e>
                                  </m:d>
                                </m:sup>
                              </m:sSup>
                            </m:e>
                          </m:d>
                        </m:e>
                      </m:func>
                    </m:oMath>
                  </m:oMathPara>
                </a14:m>
                <a:endParaRPr lang="en-US" sz="2400" dirty="0"/>
              </a:p>
            </p:txBody>
          </p:sp>
        </mc:Choice>
        <mc:Fallback xmlns="">
          <p:sp>
            <p:nvSpPr>
              <p:cNvPr id="21" name="Rectangle 20">
                <a:extLst>
                  <a:ext uri="{FF2B5EF4-FFF2-40B4-BE49-F238E27FC236}">
                    <a16:creationId xmlns:a16="http://schemas.microsoft.com/office/drawing/2014/main" id="{AD7DD0C2-78DE-704C-9592-173DF9211BB5}"/>
                  </a:ext>
                </a:extLst>
              </p:cNvPr>
              <p:cNvSpPr>
                <a:spLocks noRot="1" noChangeAspect="1" noMove="1" noResize="1" noEditPoints="1" noAdjustHandles="1" noChangeArrowheads="1" noChangeShapeType="1" noTextEdit="1"/>
              </p:cNvSpPr>
              <p:nvPr/>
            </p:nvSpPr>
            <p:spPr>
              <a:xfrm>
                <a:off x="797464" y="3246322"/>
                <a:ext cx="5239190" cy="804387"/>
              </a:xfrm>
              <a:prstGeom prst="rect">
                <a:avLst/>
              </a:prstGeom>
              <a:blipFill>
                <a:blip r:embed="rId6"/>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84D8A50-AA1A-C142-91D8-D26574BB35A0}"/>
                  </a:ext>
                </a:extLst>
              </p:cNvPr>
              <p:cNvSpPr/>
              <p:nvPr/>
            </p:nvSpPr>
            <p:spPr>
              <a:xfrm>
                <a:off x="797464" y="4558405"/>
                <a:ext cx="5026954"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𝑃</m:t>
                          </m:r>
                        </m:e>
                        <m:sub>
                          <m:r>
                            <a:rPr lang="en-US" sz="2400" i="1">
                              <a:latin typeface="Cambria Math" panose="02040503050406030204" pitchFamily="18" charset="0"/>
                            </a:rPr>
                            <m:t>𝑁</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rPr>
                            <m:t>𝐴𝐶𝐶</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f>
                                    <m:fPr>
                                      <m:ctrlPr>
                                        <a:rPr lang="en-US" sz="2400" i="1">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𝑉</m:t>
                                      </m:r>
                                      <m:r>
                                        <a:rPr lang="en-US" sz="2400" i="1">
                                          <a:latin typeface="Cambria Math" panose="02040503050406030204" pitchFamily="18" charset="0"/>
                                        </a:rPr>
                                        <m:t>𝛽</m:t>
                                      </m:r>
                                      <m:r>
                                        <a:rPr lang="en-US" sz="2400" i="1">
                                          <a:latin typeface="Cambria Math" panose="02040503050406030204" pitchFamily="18" charset="0"/>
                                        </a:rPr>
                                        <m:t>𝑓</m:t>
                                      </m:r>
                                    </m:den>
                                  </m:f>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𝑛</m:t>
                                          </m:r>
                                        </m:sub>
                                      </m:sSub>
                                    </m:e>
                                  </m:d>
                                </m:sup>
                              </m:sSup>
                            </m:e>
                          </m:d>
                        </m:e>
                      </m:func>
                    </m:oMath>
                  </m:oMathPara>
                </a14:m>
                <a:endParaRPr lang="en-US" sz="2400" dirty="0"/>
              </a:p>
            </p:txBody>
          </p:sp>
        </mc:Choice>
        <mc:Fallback xmlns="">
          <p:sp>
            <p:nvSpPr>
              <p:cNvPr id="22" name="Rectangle 21">
                <a:extLst>
                  <a:ext uri="{FF2B5EF4-FFF2-40B4-BE49-F238E27FC236}">
                    <a16:creationId xmlns:a16="http://schemas.microsoft.com/office/drawing/2014/main" id="{384D8A50-AA1A-C142-91D8-D26574BB35A0}"/>
                  </a:ext>
                </a:extLst>
              </p:cNvPr>
              <p:cNvSpPr>
                <a:spLocks noRot="1" noChangeAspect="1" noMove="1" noResize="1" noEditPoints="1" noAdjustHandles="1" noChangeArrowheads="1" noChangeShapeType="1" noTextEdit="1"/>
              </p:cNvSpPr>
              <p:nvPr/>
            </p:nvSpPr>
            <p:spPr>
              <a:xfrm>
                <a:off x="797464" y="4558405"/>
                <a:ext cx="5026954" cy="848502"/>
              </a:xfrm>
              <a:prstGeom prst="rect">
                <a:avLst/>
              </a:prstGeom>
              <a:blipFill>
                <a:blip r:embed="rId7"/>
                <a:stretch>
                  <a:fillRect b="-88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370B838A-FCC0-3947-A494-E38E36D2ACF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408" t="4175" r="7611" b="5252"/>
          <a:stretch/>
        </p:blipFill>
        <p:spPr>
          <a:xfrm>
            <a:off x="6036654" y="2960843"/>
            <a:ext cx="4810774" cy="3783951"/>
          </a:xfrm>
          <a:prstGeom prst="rect">
            <a:avLst/>
          </a:prstGeom>
        </p:spPr>
      </p:pic>
    </p:spTree>
    <p:extLst>
      <p:ext uri="{BB962C8B-B14F-4D97-AF65-F5344CB8AC3E}">
        <p14:creationId xmlns:p14="http://schemas.microsoft.com/office/powerpoint/2010/main" val="19509626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Creating PDB, PSF for reservoir:</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8C24FE-16D0-CE4F-8C8E-9266BF79CF31}"/>
              </a:ext>
            </a:extLst>
          </p:cNvPr>
          <p:cNvSpPr txBox="1"/>
          <p:nvPr/>
        </p:nvSpPr>
        <p:spPr>
          <a:xfrm>
            <a:off x="838200" y="1585081"/>
            <a:ext cx="9220200" cy="646331"/>
          </a:xfrm>
          <a:prstGeom prst="rect">
            <a:avLst/>
          </a:prstGeom>
          <a:noFill/>
        </p:spPr>
        <p:txBody>
          <a:bodyPr wrap="square" rtlCol="0">
            <a:spAutoFit/>
          </a:bodyPr>
          <a:lstStyle/>
          <a:p>
            <a:r>
              <a:rPr lang="en-US" dirty="0"/>
              <a:t>GCMC requires two simulation </a:t>
            </a:r>
            <a:r>
              <a:rPr lang="en-US" dirty="0" smtClean="0"/>
              <a:t>boxes, </a:t>
            </a:r>
            <a:r>
              <a:rPr lang="en-US" dirty="0"/>
              <a:t>one for </a:t>
            </a:r>
            <a:r>
              <a:rPr lang="en-US" dirty="0" smtClean="0"/>
              <a:t>the reservoir </a:t>
            </a:r>
            <a:r>
              <a:rPr lang="en-US" dirty="0"/>
              <a:t>and </a:t>
            </a:r>
            <a:r>
              <a:rPr lang="en-US" dirty="0" smtClean="0"/>
              <a:t>the other </a:t>
            </a:r>
            <a:r>
              <a:rPr lang="en-US" dirty="0"/>
              <a:t>for </a:t>
            </a:r>
            <a:r>
              <a:rPr lang="en-US" dirty="0" smtClean="0"/>
              <a:t>the adsorbent</a:t>
            </a:r>
            <a:r>
              <a:rPr lang="en-US" dirty="0"/>
              <a:t>.</a:t>
            </a:r>
          </a:p>
          <a:p>
            <a:r>
              <a:rPr lang="en-US" dirty="0"/>
              <a:t>To prepare the </a:t>
            </a:r>
            <a:r>
              <a:rPr lang="en-US" dirty="0" smtClean="0"/>
              <a:t>reservoir, </a:t>
            </a:r>
            <a:r>
              <a:rPr lang="en-US" dirty="0"/>
              <a:t>we use 1000 argon </a:t>
            </a:r>
            <a:r>
              <a:rPr lang="en-US" dirty="0" smtClean="0"/>
              <a:t>molecules </a:t>
            </a:r>
            <a:r>
              <a:rPr lang="en-US" dirty="0"/>
              <a:t>in 40 Å cubic box. </a:t>
            </a:r>
          </a:p>
        </p:txBody>
      </p:sp>
      <p:sp>
        <p:nvSpPr>
          <p:cNvPr id="33" name="Content Placeholder 2">
            <a:extLst>
              <a:ext uri="{FF2B5EF4-FFF2-40B4-BE49-F238E27FC236}">
                <a16:creationId xmlns:a16="http://schemas.microsoft.com/office/drawing/2014/main" id="{C277F7A4-C4F3-5E43-9D23-4E5B7EED80ED}"/>
              </a:ext>
            </a:extLst>
          </p:cNvPr>
          <p:cNvSpPr>
            <a:spLocks noGrp="1"/>
          </p:cNvSpPr>
          <p:nvPr>
            <p:ph sz="half" idx="1"/>
          </p:nvPr>
        </p:nvSpPr>
        <p:spPr>
          <a:xfrm>
            <a:off x="838200" y="2497171"/>
            <a:ext cx="4386943" cy="4024890"/>
          </a:xfrm>
        </p:spPr>
        <p:txBody>
          <a:bodyPr>
            <a:normAutofit/>
          </a:bodyPr>
          <a:lstStyle/>
          <a:p>
            <a:pPr marL="0" indent="0">
              <a:buNone/>
            </a:pPr>
            <a:r>
              <a:rPr lang="en-US" sz="1800" dirty="0"/>
              <a:t>tolerance 3.0</a:t>
            </a:r>
          </a:p>
          <a:p>
            <a:pPr marL="0" indent="0">
              <a:buNone/>
            </a:pPr>
            <a:r>
              <a:rPr lang="en-US" sz="1800" dirty="0" err="1"/>
              <a:t>filetype</a:t>
            </a:r>
            <a:r>
              <a:rPr lang="en-US" sz="1800" dirty="0"/>
              <a:t> </a:t>
            </a:r>
            <a:r>
              <a:rPr lang="en-US" sz="1800" dirty="0" err="1"/>
              <a:t>pdb</a:t>
            </a:r>
            <a:endParaRPr lang="en-US" sz="1800" dirty="0"/>
          </a:p>
          <a:p>
            <a:pPr marL="0" indent="0">
              <a:buNone/>
            </a:pPr>
            <a:endParaRPr lang="en-US" sz="1800" dirty="0"/>
          </a:p>
          <a:p>
            <a:pPr marL="0" indent="0">
              <a:buNone/>
            </a:pPr>
            <a:r>
              <a:rPr lang="en-US" sz="1800" dirty="0"/>
              <a:t>output </a:t>
            </a:r>
            <a:r>
              <a:rPr lang="en-US" sz="1800" b="1" dirty="0"/>
              <a:t>packed_argon.pdb</a:t>
            </a:r>
          </a:p>
          <a:p>
            <a:pPr marL="0" indent="0">
              <a:buNone/>
            </a:pPr>
            <a:endParaRPr lang="en-US" sz="1800" dirty="0"/>
          </a:p>
          <a:p>
            <a:pPr marL="0" indent="0">
              <a:buNone/>
            </a:pPr>
            <a:r>
              <a:rPr lang="en-US" sz="1800" dirty="0"/>
              <a:t>Structure </a:t>
            </a:r>
            <a:r>
              <a:rPr lang="en-US" sz="1800" b="1" dirty="0"/>
              <a:t>./</a:t>
            </a:r>
            <a:r>
              <a:rPr lang="en-US" sz="1800" b="1" dirty="0" err="1"/>
              <a:t>singleMolecule</a:t>
            </a:r>
            <a:r>
              <a:rPr lang="en-US" sz="1800" b="1" dirty="0"/>
              <a:t>/argon.pdb </a:t>
            </a:r>
          </a:p>
          <a:p>
            <a:pPr marL="0" indent="0">
              <a:buNone/>
            </a:pPr>
            <a:r>
              <a:rPr lang="en-US" sz="1800" dirty="0"/>
              <a:t>  number 1000</a:t>
            </a:r>
          </a:p>
          <a:p>
            <a:pPr marL="0" indent="0">
              <a:buNone/>
            </a:pPr>
            <a:r>
              <a:rPr lang="en-US" sz="1800" dirty="0"/>
              <a:t>  inside cube </a:t>
            </a:r>
            <a:r>
              <a:rPr lang="en-US" sz="1800" b="1" dirty="0"/>
              <a:t>0.1 0.1 0.1 38. </a:t>
            </a:r>
          </a:p>
          <a:p>
            <a:pPr marL="0" indent="0">
              <a:buNone/>
            </a:pPr>
            <a:r>
              <a:rPr lang="en-US" sz="1800" dirty="0"/>
              <a:t>end structure</a:t>
            </a:r>
          </a:p>
          <a:p>
            <a:endParaRPr lang="en-US" sz="1800" dirty="0"/>
          </a:p>
        </p:txBody>
      </p:sp>
      <p:sp>
        <p:nvSpPr>
          <p:cNvPr id="34" name="Content Placeholder 2">
            <a:extLst>
              <a:ext uri="{FF2B5EF4-FFF2-40B4-BE49-F238E27FC236}">
                <a16:creationId xmlns:a16="http://schemas.microsoft.com/office/drawing/2014/main" id="{C6648DBF-CFC9-C440-A877-D1DFF6BD67EE}"/>
              </a:ext>
            </a:extLst>
          </p:cNvPr>
          <p:cNvSpPr txBox="1">
            <a:spLocks/>
          </p:cNvSpPr>
          <p:nvPr/>
        </p:nvSpPr>
        <p:spPr>
          <a:xfrm>
            <a:off x="6186351" y="2497171"/>
            <a:ext cx="5691908" cy="4024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err="1"/>
              <a:t>psfgen</a:t>
            </a:r>
            <a:r>
              <a:rPr lang="en-US" sz="1800" dirty="0"/>
              <a:t>&lt;&lt;ENDMOL</a:t>
            </a:r>
          </a:p>
          <a:p>
            <a:pPr marL="0" indent="0">
              <a:buNone/>
            </a:pPr>
            <a:r>
              <a:rPr lang="en-US" sz="1800" dirty="0"/>
              <a:t>topology </a:t>
            </a:r>
            <a:r>
              <a:rPr lang="en-US" sz="1800" b="1" dirty="0"/>
              <a:t>../</a:t>
            </a:r>
            <a:r>
              <a:rPr lang="en-US" sz="1800" b="1" dirty="0" err="1"/>
              <a:t>topology_EDUSIF.inp</a:t>
            </a:r>
            <a:endParaRPr lang="en-US" sz="1800" dirty="0"/>
          </a:p>
          <a:p>
            <a:pPr marL="0" indent="0">
              <a:buNone/>
            </a:pPr>
            <a:r>
              <a:rPr lang="en-US" sz="1800" dirty="0"/>
              <a:t>segment </a:t>
            </a:r>
            <a:r>
              <a:rPr lang="en-US" sz="1800" b="1" dirty="0"/>
              <a:t>AR</a:t>
            </a:r>
            <a:r>
              <a:rPr lang="en-US" sz="1800" dirty="0"/>
              <a:t> {</a:t>
            </a:r>
          </a:p>
          <a:p>
            <a:pPr marL="0" indent="0">
              <a:buNone/>
            </a:pPr>
            <a:r>
              <a:rPr lang="en-US" sz="1800" dirty="0"/>
              <a:t>    </a:t>
            </a:r>
            <a:r>
              <a:rPr lang="en-US" sz="1800" dirty="0" err="1"/>
              <a:t>pdb</a:t>
            </a:r>
            <a:r>
              <a:rPr lang="en-US" sz="1800" dirty="0"/>
              <a:t> </a:t>
            </a:r>
            <a:r>
              <a:rPr lang="en-US" sz="1800" b="1" dirty="0"/>
              <a:t>./</a:t>
            </a:r>
            <a:r>
              <a:rPr lang="en-US" sz="1800" b="1" dirty="0" err="1"/>
              <a:t>packed_argon.pdb</a:t>
            </a:r>
            <a:endParaRPr lang="en-US" sz="1800" b="1" dirty="0"/>
          </a:p>
          <a:p>
            <a:pPr marL="0" indent="0">
              <a:buNone/>
            </a:pPr>
            <a:r>
              <a:rPr lang="en-US" sz="1800" dirty="0"/>
              <a:t>    first none</a:t>
            </a:r>
          </a:p>
          <a:p>
            <a:pPr marL="0" indent="0">
              <a:buNone/>
            </a:pPr>
            <a:r>
              <a:rPr lang="en-US" sz="1800" dirty="0"/>
              <a:t>    last none</a:t>
            </a:r>
          </a:p>
          <a:p>
            <a:pPr marL="0" indent="0">
              <a:buNone/>
            </a:pPr>
            <a:r>
              <a:rPr lang="en-US" sz="1800" dirty="0"/>
              <a:t>}</a:t>
            </a:r>
          </a:p>
          <a:p>
            <a:pPr marL="0" indent="0">
              <a:buNone/>
            </a:pPr>
            <a:r>
              <a:rPr lang="en-US" sz="1800" dirty="0" err="1"/>
              <a:t>coordpdb</a:t>
            </a:r>
            <a:r>
              <a:rPr lang="en-US" sz="1800" dirty="0"/>
              <a:t> </a:t>
            </a:r>
            <a:r>
              <a:rPr lang="en-US" sz="1800" b="1" dirty="0"/>
              <a:t>./</a:t>
            </a:r>
            <a:r>
              <a:rPr lang="en-US" sz="1800" b="1" dirty="0" err="1"/>
              <a:t>packed_argon.pdb</a:t>
            </a:r>
            <a:r>
              <a:rPr lang="en-US" sz="1800" b="1" dirty="0"/>
              <a:t> AR</a:t>
            </a:r>
            <a:endParaRPr lang="en-US" sz="1800" dirty="0"/>
          </a:p>
          <a:p>
            <a:pPr marL="0" indent="0">
              <a:buNone/>
            </a:pPr>
            <a:r>
              <a:rPr lang="en-US" sz="1800" b="1" dirty="0" err="1"/>
              <a:t>writepsf</a:t>
            </a:r>
            <a:r>
              <a:rPr lang="en-US" sz="1800" b="1" dirty="0"/>
              <a:t> ./START_BOX_1.psf</a:t>
            </a:r>
          </a:p>
          <a:p>
            <a:pPr marL="0" indent="0">
              <a:buNone/>
            </a:pPr>
            <a:r>
              <a:rPr lang="en-US" sz="1800" b="1" dirty="0" err="1"/>
              <a:t>writepdb</a:t>
            </a:r>
            <a:r>
              <a:rPr lang="en-US" sz="1800" b="1" dirty="0"/>
              <a:t> ./START_BOX_1.pdb</a:t>
            </a:r>
          </a:p>
        </p:txBody>
      </p:sp>
    </p:spTree>
    <p:extLst>
      <p:ext uri="{BB962C8B-B14F-4D97-AF65-F5344CB8AC3E}">
        <p14:creationId xmlns:p14="http://schemas.microsoft.com/office/powerpoint/2010/main" val="5315149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Creating PDB for adsorbent:</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36170CD-242A-154C-AD3E-65FE573C9265}"/>
              </a:ext>
            </a:extLst>
          </p:cNvPr>
          <p:cNvGrpSpPr>
            <a:grpSpLocks noChangeAspect="1"/>
          </p:cNvGrpSpPr>
          <p:nvPr/>
        </p:nvGrpSpPr>
        <p:grpSpPr>
          <a:xfrm>
            <a:off x="365354" y="1873948"/>
            <a:ext cx="5629595" cy="3749040"/>
            <a:chOff x="300037" y="828920"/>
            <a:chExt cx="8597450" cy="5725490"/>
          </a:xfrm>
        </p:grpSpPr>
        <p:sp>
          <p:nvSpPr>
            <p:cNvPr id="12" name="Oval 11">
              <a:extLst>
                <a:ext uri="{FF2B5EF4-FFF2-40B4-BE49-F238E27FC236}">
                  <a16:creationId xmlns:a16="http://schemas.microsoft.com/office/drawing/2014/main" id="{775ADD68-287A-D94B-A3E8-D58FE8BF0181}"/>
                </a:ext>
              </a:extLst>
            </p:cNvPr>
            <p:cNvSpPr/>
            <p:nvPr/>
          </p:nvSpPr>
          <p:spPr>
            <a:xfrm>
              <a:off x="1636147" y="995986"/>
              <a:ext cx="5472752" cy="5558424"/>
            </a:xfrm>
            <a:prstGeom prst="ellipse">
              <a:avLst/>
            </a:prstGeom>
            <a:noFill/>
            <a:ln w="1016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08F7E4EF-829A-F649-A5F5-3237E0A8A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586" y="828920"/>
              <a:ext cx="5249950" cy="640080"/>
            </a:xfrm>
            <a:prstGeom prst="rect">
              <a:avLst/>
            </a:prstGeom>
          </p:spPr>
        </p:pic>
        <p:pic>
          <p:nvPicPr>
            <p:cNvPr id="14" name="Picture 13">
              <a:extLst>
                <a:ext uri="{FF2B5EF4-FFF2-40B4-BE49-F238E27FC236}">
                  <a16:creationId xmlns:a16="http://schemas.microsoft.com/office/drawing/2014/main" id="{44AC02A7-DD64-B44F-AF74-7FC5372B67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037" y="4676324"/>
              <a:ext cx="3484018" cy="1097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62BB80-E695-BD40-A18A-6B8838E195C9}"/>
                </a:ext>
              </a:extLst>
            </p:cNvPr>
            <p:cNvPicPr>
              <a:picLocks noChangeAspect="1"/>
            </p:cNvPicPr>
            <p:nvPr/>
          </p:nvPicPr>
          <p:blipFill rotWithShape="1">
            <a:blip r:embed="rId5">
              <a:extLst>
                <a:ext uri="{28A0092B-C50C-407E-A947-70E740481C1C}">
                  <a14:useLocalDpi xmlns:a14="http://schemas.microsoft.com/office/drawing/2010/main" val="0"/>
                </a:ext>
              </a:extLst>
            </a:blip>
            <a:srcRect t="-559" b="65304"/>
            <a:stretch/>
          </p:blipFill>
          <p:spPr>
            <a:xfrm>
              <a:off x="4372523" y="4676324"/>
              <a:ext cx="4524964" cy="1097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4DEA59CF-0FB6-AC41-B519-0D57E56E0E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037" y="2543033"/>
              <a:ext cx="3291840" cy="1097280"/>
            </a:xfrm>
            <a:prstGeom prst="rect">
              <a:avLst/>
            </a:prstGeom>
          </p:spPr>
        </p:pic>
        <p:pic>
          <p:nvPicPr>
            <p:cNvPr id="17" name="Picture 16" descr="C:\Users\Jason\School\Research\Publications_Common_Assets\GOMC_Full_Size.jpg">
              <a:extLst>
                <a:ext uri="{FF2B5EF4-FFF2-40B4-BE49-F238E27FC236}">
                  <a16:creationId xmlns:a16="http://schemas.microsoft.com/office/drawing/2014/main" id="{999DDF49-437C-044F-BBCB-212F96FF5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37171" y="2101225"/>
              <a:ext cx="1654088" cy="14630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259E3EF-7EE4-3E46-8EB8-EE140491F547}"/>
                </a:ext>
              </a:extLst>
            </p:cNvPr>
            <p:cNvSpPr/>
            <p:nvPr/>
          </p:nvSpPr>
          <p:spPr>
            <a:xfrm>
              <a:off x="5472752" y="1469000"/>
              <a:ext cx="2277261" cy="7142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CC626C27-8B10-8D4F-947F-E7C5E3C49332}"/>
                </a:ext>
              </a:extLst>
            </p:cNvPr>
            <p:cNvSpPr/>
            <p:nvPr/>
          </p:nvSpPr>
          <p:spPr>
            <a:xfrm rot="7555292">
              <a:off x="1608916" y="2121003"/>
              <a:ext cx="701377" cy="607758"/>
            </a:xfrm>
            <a:prstGeom prst="rightArrow">
              <a:avLst>
                <a:gd name="adj1" fmla="val 12511"/>
                <a:gd name="adj2" fmla="val 699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18A30DF9-1CE2-1340-8F0B-9AC8F5FA8F73}"/>
                </a:ext>
              </a:extLst>
            </p:cNvPr>
            <p:cNvSpPr/>
            <p:nvPr/>
          </p:nvSpPr>
          <p:spPr>
            <a:xfrm rot="19538757">
              <a:off x="5673559" y="5683185"/>
              <a:ext cx="701377" cy="607758"/>
            </a:xfrm>
            <a:prstGeom prst="rightArrow">
              <a:avLst>
                <a:gd name="adj1" fmla="val 12511"/>
                <a:gd name="adj2" fmla="val 699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2B07635-A87F-F943-9A09-A871A8963395}"/>
                </a:ext>
              </a:extLst>
            </p:cNvPr>
            <p:cNvSpPr/>
            <p:nvPr/>
          </p:nvSpPr>
          <p:spPr>
            <a:xfrm rot="16401257">
              <a:off x="6758750" y="3546577"/>
              <a:ext cx="701377" cy="607758"/>
            </a:xfrm>
            <a:prstGeom prst="rightArrow">
              <a:avLst>
                <a:gd name="adj1" fmla="val 12511"/>
                <a:gd name="adj2" fmla="val 699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452EB1DC-A0A5-6C46-8F83-C1F60CFEC277}"/>
                </a:ext>
              </a:extLst>
            </p:cNvPr>
            <p:cNvSpPr/>
            <p:nvPr/>
          </p:nvSpPr>
          <p:spPr>
            <a:xfrm rot="4448509">
              <a:off x="1454728" y="4072920"/>
              <a:ext cx="548640" cy="640080"/>
            </a:xfrm>
            <a:prstGeom prst="rightArrow">
              <a:avLst>
                <a:gd name="adj1" fmla="val 12511"/>
                <a:gd name="adj2" fmla="val 699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61CC2C4-D78D-0C42-9A30-6C08AF3A8F4C}"/>
              </a:ext>
            </a:extLst>
          </p:cNvPr>
          <p:cNvGrpSpPr>
            <a:grpSpLocks noChangeAspect="1"/>
          </p:cNvGrpSpPr>
          <p:nvPr/>
        </p:nvGrpSpPr>
        <p:grpSpPr>
          <a:xfrm>
            <a:off x="6393476" y="2784535"/>
            <a:ext cx="4839027" cy="3722916"/>
            <a:chOff x="4978813" y="880794"/>
            <a:chExt cx="5987221" cy="4606279"/>
          </a:xfrm>
        </p:grpSpPr>
        <p:grpSp>
          <p:nvGrpSpPr>
            <p:cNvPr id="24" name="Group 23">
              <a:extLst>
                <a:ext uri="{FF2B5EF4-FFF2-40B4-BE49-F238E27FC236}">
                  <a16:creationId xmlns:a16="http://schemas.microsoft.com/office/drawing/2014/main" id="{6A004D49-2F01-3D46-BEF8-8EB159FE017C}"/>
                </a:ext>
              </a:extLst>
            </p:cNvPr>
            <p:cNvGrpSpPr>
              <a:grpSpLocks noChangeAspect="1"/>
            </p:cNvGrpSpPr>
            <p:nvPr/>
          </p:nvGrpSpPr>
          <p:grpSpPr>
            <a:xfrm>
              <a:off x="4978813" y="1829473"/>
              <a:ext cx="5987221" cy="3657600"/>
              <a:chOff x="1616363" y="1106055"/>
              <a:chExt cx="6675120" cy="4077837"/>
            </a:xfrm>
          </p:grpSpPr>
          <p:pic>
            <p:nvPicPr>
              <p:cNvPr id="27" name="Picture 26">
                <a:extLst>
                  <a:ext uri="{FF2B5EF4-FFF2-40B4-BE49-F238E27FC236}">
                    <a16:creationId xmlns:a16="http://schemas.microsoft.com/office/drawing/2014/main" id="{B2181615-52BE-3C4C-8AE9-598484F8E894}"/>
                  </a:ext>
                </a:extLst>
              </p:cNvPr>
              <p:cNvPicPr>
                <a:picLocks noChangeAspect="1"/>
              </p:cNvPicPr>
              <p:nvPr/>
            </p:nvPicPr>
            <p:blipFill rotWithShape="1">
              <a:blip r:embed="rId8">
                <a:extLst>
                  <a:ext uri="{28A0092B-C50C-407E-A947-70E740481C1C}">
                    <a14:useLocalDpi xmlns:a14="http://schemas.microsoft.com/office/drawing/2010/main" val="0"/>
                  </a:ext>
                </a:extLst>
              </a:blip>
              <a:srcRect b="65167"/>
              <a:stretch/>
            </p:blipFill>
            <p:spPr>
              <a:xfrm>
                <a:off x="1629063" y="1106055"/>
                <a:ext cx="6583680" cy="1588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469F6B39-2E8A-2E44-8820-694E8AC9DB83}"/>
                  </a:ext>
                </a:extLst>
              </p:cNvPr>
              <p:cNvPicPr>
                <a:picLocks noChangeAspect="1"/>
              </p:cNvPicPr>
              <p:nvPr/>
            </p:nvPicPr>
            <p:blipFill rotWithShape="1">
              <a:blip r:embed="rId5">
                <a:extLst>
                  <a:ext uri="{28A0092B-C50C-407E-A947-70E740481C1C}">
                    <a14:useLocalDpi xmlns:a14="http://schemas.microsoft.com/office/drawing/2010/main" val="0"/>
                  </a:ext>
                </a:extLst>
              </a:blip>
              <a:srcRect t="-559" b="65304"/>
              <a:stretch/>
            </p:blipFill>
            <p:spPr>
              <a:xfrm>
                <a:off x="1616363" y="3326233"/>
                <a:ext cx="6675120" cy="1618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Down Arrow 28">
                <a:extLst>
                  <a:ext uri="{FF2B5EF4-FFF2-40B4-BE49-F238E27FC236}">
                    <a16:creationId xmlns:a16="http://schemas.microsoft.com/office/drawing/2014/main" id="{CCC651CA-95E1-8A44-B105-A4CEDC9AD7F3}"/>
                  </a:ext>
                </a:extLst>
              </p:cNvPr>
              <p:cNvSpPr/>
              <p:nvPr/>
            </p:nvSpPr>
            <p:spPr>
              <a:xfrm>
                <a:off x="4636231" y="2726072"/>
                <a:ext cx="569343" cy="56058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58AEF4-01DC-FE44-8272-859E9645952E}"/>
                  </a:ext>
                </a:extLst>
              </p:cNvPr>
              <p:cNvSpPr/>
              <p:nvPr/>
            </p:nvSpPr>
            <p:spPr>
              <a:xfrm>
                <a:off x="6650181" y="1330035"/>
                <a:ext cx="484909" cy="1571615"/>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9AB0C44D-236A-FB40-9318-FB296CFF1D55}"/>
                  </a:ext>
                </a:extLst>
              </p:cNvPr>
              <p:cNvSpPr/>
              <p:nvPr/>
            </p:nvSpPr>
            <p:spPr>
              <a:xfrm>
                <a:off x="6691745" y="3612277"/>
                <a:ext cx="484909" cy="1571615"/>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5" name="TextBox 24">
              <a:extLst>
                <a:ext uri="{FF2B5EF4-FFF2-40B4-BE49-F238E27FC236}">
                  <a16:creationId xmlns:a16="http://schemas.microsoft.com/office/drawing/2014/main" id="{57EED2D3-6EE5-C74E-AC96-117616FFE612}"/>
                </a:ext>
              </a:extLst>
            </p:cNvPr>
            <p:cNvSpPr txBox="1"/>
            <p:nvPr/>
          </p:nvSpPr>
          <p:spPr>
            <a:xfrm>
              <a:off x="9095048" y="880794"/>
              <a:ext cx="1205651" cy="369332"/>
            </a:xfrm>
            <a:prstGeom prst="rect">
              <a:avLst/>
            </a:prstGeom>
            <a:noFill/>
          </p:spPr>
          <p:txBody>
            <a:bodyPr wrap="none" rtlCol="0">
              <a:spAutoFit/>
            </a:bodyPr>
            <a:lstStyle/>
            <a:p>
              <a:r>
                <a:rPr lang="en-US" sz="1800" b="1" dirty="0"/>
                <a:t>Beta Value</a:t>
              </a:r>
            </a:p>
          </p:txBody>
        </p:sp>
        <p:sp>
          <p:nvSpPr>
            <p:cNvPr id="26" name="Down Arrow 25">
              <a:extLst>
                <a:ext uri="{FF2B5EF4-FFF2-40B4-BE49-F238E27FC236}">
                  <a16:creationId xmlns:a16="http://schemas.microsoft.com/office/drawing/2014/main" id="{32C24759-14AD-134B-8962-7AC7452542EE}"/>
                </a:ext>
              </a:extLst>
            </p:cNvPr>
            <p:cNvSpPr/>
            <p:nvPr/>
          </p:nvSpPr>
          <p:spPr>
            <a:xfrm>
              <a:off x="9445436" y="1292457"/>
              <a:ext cx="510670" cy="502818"/>
            </a:xfrm>
            <a:prstGeom prst="downArrow">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32730D49-4F05-A540-AD52-634B4049CFDC}"/>
              </a:ext>
            </a:extLst>
          </p:cNvPr>
          <p:cNvSpPr/>
          <p:nvPr/>
        </p:nvSpPr>
        <p:spPr>
          <a:xfrm>
            <a:off x="6120533" y="1776166"/>
            <a:ext cx="5483637" cy="923330"/>
          </a:xfrm>
          <a:prstGeom prst="rect">
            <a:avLst/>
          </a:prstGeom>
        </p:spPr>
        <p:txBody>
          <a:bodyPr wrap="square">
            <a:spAutoFit/>
          </a:bodyPr>
          <a:lstStyle/>
          <a:p>
            <a:pPr marL="457200" lvl="1" indent="-342900"/>
            <a:r>
              <a:rPr lang="en-US" b="1" dirty="0"/>
              <a:t>Beta = 0</a:t>
            </a:r>
            <a:r>
              <a:rPr lang="en-US" dirty="0"/>
              <a:t>: Displace, Rotate, Intra-swap, Swap, regrowth</a:t>
            </a:r>
          </a:p>
          <a:p>
            <a:pPr lvl="1" indent="-342900"/>
            <a:r>
              <a:rPr lang="en-US" b="1" dirty="0"/>
              <a:t>Beta = 1</a:t>
            </a:r>
            <a:r>
              <a:rPr lang="en-US" dirty="0"/>
              <a:t>: Fix</a:t>
            </a:r>
          </a:p>
          <a:p>
            <a:pPr lvl="1" indent="-342900"/>
            <a:r>
              <a:rPr lang="en-US" b="1" dirty="0"/>
              <a:t>Beta = 2</a:t>
            </a:r>
            <a:r>
              <a:rPr lang="en-US" dirty="0"/>
              <a:t>: Displace, Rotate, Intra-swap, regrowth</a:t>
            </a:r>
          </a:p>
        </p:txBody>
      </p:sp>
      <p:sp>
        <p:nvSpPr>
          <p:cNvPr id="33" name="Rectangle 32">
            <a:extLst>
              <a:ext uri="{FF2B5EF4-FFF2-40B4-BE49-F238E27FC236}">
                <a16:creationId xmlns:a16="http://schemas.microsoft.com/office/drawing/2014/main" id="{F2B3FF6B-692C-7547-9B09-7B823B749FD1}"/>
              </a:ext>
            </a:extLst>
          </p:cNvPr>
          <p:cNvSpPr/>
          <p:nvPr/>
        </p:nvSpPr>
        <p:spPr>
          <a:xfrm>
            <a:off x="2030568" y="5790096"/>
            <a:ext cx="1781129" cy="369332"/>
          </a:xfrm>
          <a:prstGeom prst="rect">
            <a:avLst/>
          </a:prstGeom>
        </p:spPr>
        <p:txBody>
          <a:bodyPr wrap="none">
            <a:spAutoFit/>
          </a:bodyPr>
          <a:lstStyle/>
          <a:p>
            <a:r>
              <a:rPr lang="en-US" b="1" dirty="0" err="1"/>
              <a:t>Tcl</a:t>
            </a:r>
            <a:r>
              <a:rPr lang="en-US" b="1" dirty="0"/>
              <a:t> script in VMD</a:t>
            </a:r>
            <a:endParaRPr lang="en-US" dirty="0"/>
          </a:p>
        </p:txBody>
      </p:sp>
    </p:spTree>
    <p:extLst>
      <p:ext uri="{BB962C8B-B14F-4D97-AF65-F5344CB8AC3E}">
        <p14:creationId xmlns:p14="http://schemas.microsoft.com/office/powerpoint/2010/main" val="35834176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Creating PDB for adsorbent:</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AF34C2-0157-E143-A67F-E59DE67276DD}"/>
              </a:ext>
            </a:extLst>
          </p:cNvPr>
          <p:cNvSpPr txBox="1"/>
          <p:nvPr/>
        </p:nvSpPr>
        <p:spPr>
          <a:xfrm>
            <a:off x="838199" y="1901324"/>
            <a:ext cx="7139474" cy="2585323"/>
          </a:xfrm>
          <a:prstGeom prst="rect">
            <a:avLst/>
          </a:prstGeom>
          <a:noFill/>
        </p:spPr>
        <p:txBody>
          <a:bodyPr wrap="square" rtlCol="0">
            <a:spAutoFit/>
          </a:bodyPr>
          <a:lstStyle/>
          <a:p>
            <a:pPr marL="342900" indent="-342900">
              <a:lnSpc>
                <a:spcPct val="150000"/>
              </a:lnSpc>
              <a:buFont typeface="+mj-lt"/>
              <a:buAutoNum type="arabicPeriod"/>
            </a:pPr>
            <a:r>
              <a:rPr lang="en-US" dirty="0"/>
              <a:t>Download the crystal structure.</a:t>
            </a:r>
          </a:p>
          <a:p>
            <a:pPr marL="342900" indent="-342900">
              <a:lnSpc>
                <a:spcPct val="150000"/>
              </a:lnSpc>
              <a:buFont typeface="+mj-lt"/>
              <a:buAutoNum type="arabicPeriod"/>
            </a:pPr>
            <a:r>
              <a:rPr lang="en-US" dirty="0"/>
              <a:t>Use VESTA to:</a:t>
            </a:r>
          </a:p>
          <a:p>
            <a:pPr marL="800100" lvl="1" indent="-342900">
              <a:lnSpc>
                <a:spcPct val="150000"/>
              </a:lnSpc>
              <a:buFont typeface="Arial" panose="020B0604020202020204" pitchFamily="34" charset="0"/>
              <a:buChar char="•"/>
            </a:pPr>
            <a:r>
              <a:rPr lang="en-US" dirty="0"/>
              <a:t>Extend the unit cell by factor of 2.</a:t>
            </a:r>
          </a:p>
          <a:p>
            <a:pPr marL="800100" lvl="1" indent="-342900">
              <a:lnSpc>
                <a:spcPct val="150000"/>
              </a:lnSpc>
              <a:buFont typeface="Arial" panose="020B0604020202020204" pitchFamily="34" charset="0"/>
              <a:buChar char="•"/>
            </a:pPr>
            <a:r>
              <a:rPr lang="en-US" dirty="0"/>
              <a:t>Remove the bonds.</a:t>
            </a:r>
          </a:p>
          <a:p>
            <a:pPr marL="800100" lvl="1" indent="-342900">
              <a:lnSpc>
                <a:spcPct val="150000"/>
              </a:lnSpc>
              <a:buFont typeface="Arial" panose="020B0604020202020204" pitchFamily="34" charset="0"/>
              <a:buChar char="•"/>
            </a:pPr>
            <a:r>
              <a:rPr lang="en-US" dirty="0"/>
              <a:t>Export the structure as PDB file.</a:t>
            </a:r>
          </a:p>
          <a:p>
            <a:pPr marL="342900" indent="-342900">
              <a:lnSpc>
                <a:spcPct val="150000"/>
              </a:lnSpc>
              <a:buFont typeface="+mj-lt"/>
              <a:buAutoNum type="arabicPeriod"/>
            </a:pPr>
            <a:r>
              <a:rPr lang="en-US" dirty="0"/>
              <a:t>Use convert script to assign </a:t>
            </a:r>
            <a:r>
              <a:rPr lang="en-US" dirty="0" err="1" smtClean="0"/>
              <a:t>resname</a:t>
            </a:r>
            <a:r>
              <a:rPr lang="en-US" dirty="0"/>
              <a:t> </a:t>
            </a:r>
            <a:r>
              <a:rPr lang="en-US" dirty="0" smtClean="0"/>
              <a:t>and </a:t>
            </a:r>
            <a:r>
              <a:rPr lang="en-US" dirty="0" err="1"/>
              <a:t>resid</a:t>
            </a:r>
            <a:r>
              <a:rPr lang="en-US" dirty="0"/>
              <a:t> based on atom name.</a:t>
            </a:r>
          </a:p>
        </p:txBody>
      </p:sp>
      <p:pic>
        <p:nvPicPr>
          <p:cNvPr id="7" name="Picture 6">
            <a:extLst>
              <a:ext uri="{FF2B5EF4-FFF2-40B4-BE49-F238E27FC236}">
                <a16:creationId xmlns:a16="http://schemas.microsoft.com/office/drawing/2014/main" id="{E1716513-D439-5746-9781-8EE8B2174BEB}"/>
              </a:ext>
            </a:extLst>
          </p:cNvPr>
          <p:cNvPicPr>
            <a:picLocks noChangeAspect="1"/>
          </p:cNvPicPr>
          <p:nvPr/>
        </p:nvPicPr>
        <p:blipFill rotWithShape="1">
          <a:blip r:embed="rId3">
            <a:extLst>
              <a:ext uri="{28A0092B-C50C-407E-A947-70E740481C1C}">
                <a14:useLocalDpi xmlns:a14="http://schemas.microsoft.com/office/drawing/2010/main" val="0"/>
              </a:ext>
            </a:extLst>
          </a:blip>
          <a:srcRect l="5573"/>
          <a:stretch/>
        </p:blipFill>
        <p:spPr>
          <a:xfrm>
            <a:off x="7835763" y="1939452"/>
            <a:ext cx="3383280" cy="4799322"/>
          </a:xfrm>
          <a:prstGeom prst="rect">
            <a:avLst/>
          </a:prstGeom>
        </p:spPr>
      </p:pic>
      <p:sp>
        <p:nvSpPr>
          <p:cNvPr id="4" name="TextBox 3">
            <a:extLst>
              <a:ext uri="{FF2B5EF4-FFF2-40B4-BE49-F238E27FC236}">
                <a16:creationId xmlns:a16="http://schemas.microsoft.com/office/drawing/2014/main" id="{0B8C24FE-16D0-CE4F-8C8E-9266BF79CF31}"/>
              </a:ext>
            </a:extLst>
          </p:cNvPr>
          <p:cNvSpPr txBox="1"/>
          <p:nvPr/>
        </p:nvSpPr>
        <p:spPr>
          <a:xfrm>
            <a:off x="838200" y="1531634"/>
            <a:ext cx="9982199" cy="646331"/>
          </a:xfrm>
          <a:prstGeom prst="rect">
            <a:avLst/>
          </a:prstGeom>
          <a:noFill/>
        </p:spPr>
        <p:txBody>
          <a:bodyPr wrap="square" rtlCol="0">
            <a:spAutoFit/>
          </a:bodyPr>
          <a:lstStyle/>
          <a:p>
            <a:r>
              <a:rPr lang="en-US" dirty="0"/>
              <a:t>To generate the PDB file, each atom will be considered </a:t>
            </a:r>
            <a:r>
              <a:rPr lang="en-US" dirty="0" smtClean="0"/>
              <a:t>its own </a:t>
            </a:r>
            <a:r>
              <a:rPr lang="en-US" dirty="0"/>
              <a:t>molecule. Assign </a:t>
            </a:r>
            <a:r>
              <a:rPr lang="en-US" dirty="0" err="1"/>
              <a:t>resname</a:t>
            </a:r>
            <a:r>
              <a:rPr lang="en-US" dirty="0"/>
              <a:t> using atom name.</a:t>
            </a:r>
          </a:p>
        </p:txBody>
      </p:sp>
      <p:pic>
        <p:nvPicPr>
          <p:cNvPr id="9" name="Picture 8">
            <a:extLst>
              <a:ext uri="{FF2B5EF4-FFF2-40B4-BE49-F238E27FC236}">
                <a16:creationId xmlns:a16="http://schemas.microsoft.com/office/drawing/2014/main" id="{BA42E6E9-658F-5F4B-94E5-1D91D36E10E4}"/>
              </a:ext>
            </a:extLst>
          </p:cNvPr>
          <p:cNvPicPr>
            <a:picLocks noChangeAspect="1"/>
          </p:cNvPicPr>
          <p:nvPr/>
        </p:nvPicPr>
        <p:blipFill rotWithShape="1">
          <a:blip r:embed="rId4">
            <a:extLst>
              <a:ext uri="{28A0092B-C50C-407E-A947-70E740481C1C}">
                <a14:useLocalDpi xmlns:a14="http://schemas.microsoft.com/office/drawing/2010/main" val="0"/>
              </a:ext>
            </a:extLst>
          </a:blip>
          <a:srcRect b="38376"/>
          <a:stretch/>
        </p:blipFill>
        <p:spPr>
          <a:xfrm>
            <a:off x="942199" y="4453684"/>
            <a:ext cx="5943600" cy="2083592"/>
          </a:xfrm>
          <a:prstGeom prst="rect">
            <a:avLst/>
          </a:prstGeom>
        </p:spPr>
      </p:pic>
    </p:spTree>
    <p:extLst>
      <p:ext uri="{BB962C8B-B14F-4D97-AF65-F5344CB8AC3E}">
        <p14:creationId xmlns:p14="http://schemas.microsoft.com/office/powerpoint/2010/main" val="31926168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“Base”</a:t>
            </a:r>
            <a:endParaRPr lang="en-US" dirty="0"/>
          </a:p>
        </p:txBody>
      </p:sp>
      <p:sp>
        <p:nvSpPr>
          <p:cNvPr id="6" name="Content Placeholder 5"/>
          <p:cNvSpPr>
            <a:spLocks noGrp="1"/>
          </p:cNvSpPr>
          <p:nvPr>
            <p:ph idx="1"/>
          </p:nvPr>
        </p:nvSpPr>
        <p:spPr/>
        <p:txBody>
          <a:bodyPr/>
          <a:lstStyle/>
          <a:p>
            <a:r>
              <a:rPr lang="en-US" dirty="0" err="1"/>
              <a:t>vmd</a:t>
            </a:r>
            <a:r>
              <a:rPr lang="en-US" dirty="0"/>
              <a:t> &lt; </a:t>
            </a:r>
            <a:r>
              <a:rPr lang="en-US" dirty="0" err="1" smtClean="0"/>
              <a:t>convert_VESTA_PDB.tcl</a:t>
            </a:r>
            <a:endParaRPr lang="en-US" dirty="0" smtClean="0"/>
          </a:p>
          <a:p>
            <a:endParaRPr lang="en-US" dirty="0"/>
          </a:p>
          <a:p>
            <a:r>
              <a:rPr lang="en-US" dirty="0" err="1"/>
              <a:t>vmd</a:t>
            </a:r>
            <a:r>
              <a:rPr lang="en-US" dirty="0"/>
              <a:t> &lt; </a:t>
            </a:r>
            <a:r>
              <a:rPr lang="en-US" dirty="0" err="1"/>
              <a:t>build_EDUSIF_auto.tcl</a:t>
            </a:r>
            <a:endParaRPr lang="en-US" dirty="0"/>
          </a:p>
          <a:p>
            <a:endParaRPr lang="en-US" dirty="0" smtClean="0"/>
          </a:p>
          <a:p>
            <a:r>
              <a:rPr lang="en-US" dirty="0" smtClean="0"/>
              <a:t> </a:t>
            </a:r>
            <a:r>
              <a:rPr lang="en-US" dirty="0" err="1"/>
              <a:t>vmd</a:t>
            </a:r>
            <a:r>
              <a:rPr lang="en-US" dirty="0"/>
              <a:t> &lt; </a:t>
            </a:r>
            <a:r>
              <a:rPr lang="en-US" dirty="0" err="1"/>
              <a:t>setBeta.tcl</a:t>
            </a:r>
            <a:endParaRPr lang="en-US" dirty="0"/>
          </a:p>
          <a:p>
            <a:endParaRPr lang="en-US" dirty="0"/>
          </a:p>
        </p:txBody>
      </p:sp>
    </p:spTree>
    <p:extLst>
      <p:ext uri="{BB962C8B-B14F-4D97-AF65-F5344CB8AC3E}">
        <p14:creationId xmlns:p14="http://schemas.microsoft.com/office/powerpoint/2010/main" val="40517717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C8B737-F392-F14E-BE1F-467342388D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3" t="19329" r="4560" b="21194"/>
          <a:stretch/>
        </p:blipFill>
        <p:spPr>
          <a:xfrm rot="20531130">
            <a:off x="6578600" y="2520070"/>
            <a:ext cx="5161971" cy="3383280"/>
          </a:xfrm>
          <a:prstGeom prst="rect">
            <a:avLst/>
          </a:prstGeom>
        </p:spPr>
      </p:pic>
      <p:sp>
        <p:nvSpPr>
          <p:cNvPr id="2" name="Title 1"/>
          <p:cNvSpPr>
            <a:spLocks noGrp="1"/>
          </p:cNvSpPr>
          <p:nvPr>
            <p:ph type="title"/>
          </p:nvPr>
        </p:nvSpPr>
        <p:spPr>
          <a:xfrm>
            <a:off x="838200" y="0"/>
            <a:ext cx="10515600" cy="1325563"/>
          </a:xfrm>
        </p:spPr>
        <p:txBody>
          <a:bodyPr/>
          <a:lstStyle/>
          <a:p>
            <a:r>
              <a:rPr lang="en-US" dirty="0"/>
              <a:t>Creating PSF for adsorbent:</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AF34C2-0157-E143-A67F-E59DE67276DD}"/>
              </a:ext>
            </a:extLst>
          </p:cNvPr>
          <p:cNvSpPr txBox="1"/>
          <p:nvPr/>
        </p:nvSpPr>
        <p:spPr>
          <a:xfrm>
            <a:off x="838200" y="2129276"/>
            <a:ext cx="6626290" cy="1338828"/>
          </a:xfrm>
          <a:prstGeom prst="rect">
            <a:avLst/>
          </a:prstGeom>
          <a:noFill/>
        </p:spPr>
        <p:txBody>
          <a:bodyPr wrap="square" rtlCol="0">
            <a:spAutoFit/>
          </a:bodyPr>
          <a:lstStyle/>
          <a:p>
            <a:pPr marL="342900" indent="-342900">
              <a:lnSpc>
                <a:spcPct val="150000"/>
              </a:lnSpc>
              <a:buFont typeface="+mj-lt"/>
              <a:buAutoNum type="arabicPeriod"/>
            </a:pPr>
            <a:r>
              <a:rPr lang="en-US" dirty="0"/>
              <a:t>Use build </a:t>
            </a:r>
            <a:r>
              <a:rPr lang="en-US" dirty="0" smtClean="0"/>
              <a:t>scripts (</a:t>
            </a:r>
            <a:r>
              <a:rPr lang="en-US" dirty="0" err="1" smtClean="0"/>
              <a:t>convert_VESTA_PDB.tcl</a:t>
            </a:r>
            <a:r>
              <a:rPr lang="en-US" dirty="0" smtClean="0"/>
              <a:t>, </a:t>
            </a:r>
            <a:r>
              <a:rPr lang="en-US" dirty="0" err="1" smtClean="0"/>
              <a:t>build_EDUSIF_auto.tcl</a:t>
            </a:r>
            <a:r>
              <a:rPr lang="en-US" dirty="0"/>
              <a:t>)</a:t>
            </a:r>
            <a:r>
              <a:rPr lang="en-US" dirty="0" smtClean="0"/>
              <a:t> </a:t>
            </a:r>
            <a:r>
              <a:rPr lang="en-US" dirty="0"/>
              <a:t>to separate each residue type and generate </a:t>
            </a:r>
            <a:r>
              <a:rPr lang="en-US" dirty="0" smtClean="0"/>
              <a:t>PDB files.</a:t>
            </a:r>
            <a:endParaRPr lang="en-US" dirty="0"/>
          </a:p>
          <a:p>
            <a:pPr marL="342900" indent="-342900">
              <a:lnSpc>
                <a:spcPct val="150000"/>
              </a:lnSpc>
              <a:buFont typeface="+mj-lt"/>
              <a:buAutoNum type="arabicPeriod"/>
            </a:pPr>
            <a:r>
              <a:rPr lang="en-US" dirty="0"/>
              <a:t>Set beta value to 1 </a:t>
            </a:r>
            <a:r>
              <a:rPr lang="en-US" dirty="0" smtClean="0"/>
              <a:t>in PDB by </a:t>
            </a:r>
            <a:r>
              <a:rPr lang="en-US" dirty="0"/>
              <a:t>using </a:t>
            </a:r>
            <a:r>
              <a:rPr lang="en-US" dirty="0" err="1" smtClean="0"/>
              <a:t>setBeta.tcl</a:t>
            </a:r>
            <a:r>
              <a:rPr lang="en-US" dirty="0" smtClean="0"/>
              <a:t> script</a:t>
            </a:r>
            <a:r>
              <a:rPr lang="en-US" dirty="0"/>
              <a:t>.</a:t>
            </a:r>
          </a:p>
        </p:txBody>
      </p:sp>
      <p:sp>
        <p:nvSpPr>
          <p:cNvPr id="4" name="TextBox 3">
            <a:extLst>
              <a:ext uri="{FF2B5EF4-FFF2-40B4-BE49-F238E27FC236}">
                <a16:creationId xmlns:a16="http://schemas.microsoft.com/office/drawing/2014/main" id="{0B8C24FE-16D0-CE4F-8C8E-9266BF79CF31}"/>
              </a:ext>
            </a:extLst>
          </p:cNvPr>
          <p:cNvSpPr txBox="1"/>
          <p:nvPr/>
        </p:nvSpPr>
        <p:spPr>
          <a:xfrm>
            <a:off x="838201" y="1709057"/>
            <a:ext cx="9220200" cy="369332"/>
          </a:xfrm>
          <a:prstGeom prst="rect">
            <a:avLst/>
          </a:prstGeom>
          <a:noFill/>
        </p:spPr>
        <p:txBody>
          <a:bodyPr wrap="square" rtlCol="0">
            <a:spAutoFit/>
          </a:bodyPr>
          <a:lstStyle/>
          <a:p>
            <a:r>
              <a:rPr lang="en-US" dirty="0"/>
              <a:t>To generate the PSF file, separate each residue in each file and use </a:t>
            </a:r>
            <a:r>
              <a:rPr lang="en-US" dirty="0" err="1"/>
              <a:t>psfgen</a:t>
            </a:r>
            <a:r>
              <a:rPr lang="en-US" dirty="0"/>
              <a:t> to generate PSF file. </a:t>
            </a:r>
          </a:p>
        </p:txBody>
      </p:sp>
      <p:pic>
        <p:nvPicPr>
          <p:cNvPr id="13" name="Picture 12">
            <a:extLst>
              <a:ext uri="{FF2B5EF4-FFF2-40B4-BE49-F238E27FC236}">
                <a16:creationId xmlns:a16="http://schemas.microsoft.com/office/drawing/2014/main" id="{C978D2CA-F11F-8E4A-82B3-35B714D27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99863"/>
            <a:ext cx="6057900" cy="3136900"/>
          </a:xfrm>
          <a:prstGeom prst="rect">
            <a:avLst/>
          </a:prstGeom>
        </p:spPr>
      </p:pic>
    </p:spTree>
    <p:extLst>
      <p:ext uri="{BB962C8B-B14F-4D97-AF65-F5344CB8AC3E}">
        <p14:creationId xmlns:p14="http://schemas.microsoft.com/office/powerpoint/2010/main" val="28881734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Creating PSF for adsorbent:</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81670CB-C63C-874E-B953-6D7467E7B139}"/>
              </a:ext>
            </a:extLst>
          </p:cNvPr>
          <p:cNvSpPr/>
          <p:nvPr/>
        </p:nvSpPr>
        <p:spPr>
          <a:xfrm>
            <a:off x="6651173" y="1585458"/>
            <a:ext cx="2873827" cy="4770537"/>
          </a:xfrm>
          <a:prstGeom prst="rect">
            <a:avLst/>
          </a:prstGeom>
        </p:spPr>
        <p:txBody>
          <a:bodyPr wrap="square">
            <a:spAutoFit/>
          </a:bodyPr>
          <a:lstStyle/>
          <a:p>
            <a:r>
              <a:rPr lang="en-US" sz="1600" dirty="0"/>
              <a:t>segment O {</a:t>
            </a:r>
          </a:p>
          <a:p>
            <a:r>
              <a:rPr lang="en-US" sz="1600" dirty="0"/>
              <a:t> </a:t>
            </a:r>
            <a:r>
              <a:rPr lang="en-US" sz="1600" dirty="0" err="1"/>
              <a:t>pdb</a:t>
            </a:r>
            <a:r>
              <a:rPr lang="en-US" sz="1600" dirty="0"/>
              <a:t> </a:t>
            </a:r>
            <a:r>
              <a:rPr lang="en-US" sz="1600" dirty="0" err="1"/>
              <a:t>O.pdb</a:t>
            </a:r>
            <a:endParaRPr lang="en-US" sz="1600" dirty="0"/>
          </a:p>
          <a:p>
            <a:r>
              <a:rPr lang="en-US" sz="1600" dirty="0"/>
              <a:t> first none</a:t>
            </a:r>
          </a:p>
          <a:p>
            <a:r>
              <a:rPr lang="en-US" sz="1600" dirty="0"/>
              <a:t> last none</a:t>
            </a:r>
          </a:p>
          <a:p>
            <a:r>
              <a:rPr lang="en-US" sz="1600" dirty="0"/>
              <a:t> }</a:t>
            </a:r>
            <a:br>
              <a:rPr lang="en-US" sz="1600" dirty="0"/>
            </a:br>
            <a:endParaRPr lang="en-US" sz="1600" dirty="0"/>
          </a:p>
          <a:p>
            <a:r>
              <a:rPr lang="en-US" sz="1600" dirty="0"/>
              <a:t>segment H {</a:t>
            </a:r>
          </a:p>
          <a:p>
            <a:r>
              <a:rPr lang="en-US" sz="1600" dirty="0"/>
              <a:t> </a:t>
            </a:r>
            <a:r>
              <a:rPr lang="en-US" sz="1600" dirty="0" err="1"/>
              <a:t>pdb</a:t>
            </a:r>
            <a:r>
              <a:rPr lang="en-US" sz="1600" dirty="0"/>
              <a:t> </a:t>
            </a:r>
            <a:r>
              <a:rPr lang="en-US" sz="1600" dirty="0" err="1"/>
              <a:t>H.pdb</a:t>
            </a:r>
            <a:endParaRPr lang="en-US" sz="1600" dirty="0"/>
          </a:p>
          <a:p>
            <a:r>
              <a:rPr lang="en-US" sz="1600" dirty="0"/>
              <a:t> first none</a:t>
            </a:r>
          </a:p>
          <a:p>
            <a:r>
              <a:rPr lang="en-US" sz="1600" dirty="0"/>
              <a:t> last none</a:t>
            </a:r>
          </a:p>
          <a:p>
            <a:r>
              <a:rPr lang="en-US" sz="1600" dirty="0"/>
              <a:t> }</a:t>
            </a:r>
          </a:p>
          <a:p>
            <a:endParaRPr lang="en-US" sz="1600" dirty="0"/>
          </a:p>
          <a:p>
            <a:r>
              <a:rPr lang="en-US" sz="1600" dirty="0" err="1"/>
              <a:t>coordpdb</a:t>
            </a:r>
            <a:r>
              <a:rPr lang="en-US" sz="1600" dirty="0"/>
              <a:t> </a:t>
            </a:r>
            <a:r>
              <a:rPr lang="en-US" sz="1600" dirty="0" err="1"/>
              <a:t>ZN.pdb</a:t>
            </a:r>
            <a:r>
              <a:rPr lang="en-US" sz="1600" dirty="0"/>
              <a:t> Zn</a:t>
            </a:r>
          </a:p>
          <a:p>
            <a:r>
              <a:rPr lang="en-US" sz="1600" dirty="0" err="1"/>
              <a:t>coordpdb</a:t>
            </a:r>
            <a:r>
              <a:rPr lang="en-US" sz="1600" dirty="0"/>
              <a:t> </a:t>
            </a:r>
            <a:r>
              <a:rPr lang="en-US" sz="1600" dirty="0" err="1"/>
              <a:t>C.pdb</a:t>
            </a:r>
            <a:r>
              <a:rPr lang="en-US" sz="1600" dirty="0"/>
              <a:t> C</a:t>
            </a:r>
          </a:p>
          <a:p>
            <a:r>
              <a:rPr lang="en-US" sz="1600" dirty="0" err="1"/>
              <a:t>coordpdb</a:t>
            </a:r>
            <a:r>
              <a:rPr lang="en-US" sz="1600" dirty="0"/>
              <a:t> </a:t>
            </a:r>
            <a:r>
              <a:rPr lang="en-US" sz="1600" dirty="0" err="1"/>
              <a:t>O.pdb</a:t>
            </a:r>
            <a:r>
              <a:rPr lang="en-US" sz="1600" dirty="0"/>
              <a:t> O</a:t>
            </a:r>
          </a:p>
          <a:p>
            <a:r>
              <a:rPr lang="en-US" sz="1600" dirty="0" err="1"/>
              <a:t>coordpdb</a:t>
            </a:r>
            <a:r>
              <a:rPr lang="en-US" sz="1600" dirty="0"/>
              <a:t> </a:t>
            </a:r>
            <a:r>
              <a:rPr lang="en-US" sz="1600" dirty="0" err="1"/>
              <a:t>H.pdb</a:t>
            </a:r>
            <a:r>
              <a:rPr lang="en-US" sz="1600" dirty="0"/>
              <a:t> H</a:t>
            </a:r>
          </a:p>
          <a:p>
            <a:endParaRPr lang="en-US" sz="1600" dirty="0"/>
          </a:p>
          <a:p>
            <a:r>
              <a:rPr lang="en-US" sz="1600" dirty="0" err="1"/>
              <a:t>writepsf</a:t>
            </a:r>
            <a:r>
              <a:rPr lang="en-US" sz="1600" dirty="0"/>
              <a:t> IRMOF_1_BOX_0.psf</a:t>
            </a:r>
          </a:p>
          <a:p>
            <a:r>
              <a:rPr lang="en-US" sz="1600" dirty="0" err="1"/>
              <a:t>writepdb</a:t>
            </a:r>
            <a:r>
              <a:rPr lang="en-US" sz="1600" dirty="0"/>
              <a:t> IRMOF_1_BOX_0.pdb</a:t>
            </a:r>
            <a:endParaRPr lang="en-US" sz="1600" dirty="0">
              <a:effectLst/>
            </a:endParaRPr>
          </a:p>
        </p:txBody>
      </p:sp>
      <p:sp>
        <p:nvSpPr>
          <p:cNvPr id="9" name="Rectangle 8">
            <a:extLst>
              <a:ext uri="{FF2B5EF4-FFF2-40B4-BE49-F238E27FC236}">
                <a16:creationId xmlns:a16="http://schemas.microsoft.com/office/drawing/2014/main" id="{489987FE-6A1D-404E-A5F5-DC9F7037C048}"/>
              </a:ext>
            </a:extLst>
          </p:cNvPr>
          <p:cNvSpPr/>
          <p:nvPr/>
        </p:nvSpPr>
        <p:spPr>
          <a:xfrm>
            <a:off x="729344" y="1585458"/>
            <a:ext cx="5464627" cy="4770537"/>
          </a:xfrm>
          <a:prstGeom prst="rect">
            <a:avLst/>
          </a:prstGeom>
        </p:spPr>
        <p:txBody>
          <a:bodyPr wrap="square">
            <a:spAutoFit/>
          </a:bodyPr>
          <a:lstStyle/>
          <a:p>
            <a:r>
              <a:rPr lang="en-US" sz="1600" dirty="0"/>
              <a:t>package require </a:t>
            </a:r>
            <a:r>
              <a:rPr lang="en-US" sz="1600" dirty="0" err="1"/>
              <a:t>psfgen</a:t>
            </a:r>
            <a:r>
              <a:rPr lang="en-US" sz="1600" dirty="0"/>
              <a:t> </a:t>
            </a:r>
          </a:p>
          <a:p>
            <a:r>
              <a:rPr lang="en-US" sz="1600" dirty="0"/>
              <a:t>topology ../</a:t>
            </a:r>
            <a:r>
              <a:rPr lang="en-US" sz="1600" dirty="0" err="1"/>
              <a:t>topology_EDUSIF.inp</a:t>
            </a:r>
            <a:endParaRPr lang="en-US" sz="1600" dirty="0"/>
          </a:p>
          <a:p>
            <a:endParaRPr lang="en-US" sz="1600" dirty="0"/>
          </a:p>
          <a:p>
            <a:r>
              <a:rPr lang="en-US" sz="1600" dirty="0"/>
              <a:t>exec grep -w "Zn" </a:t>
            </a:r>
            <a:r>
              <a:rPr lang="en-US" sz="1600" dirty="0" err="1"/>
              <a:t>EDUSIF_clean_min_modified.pdb</a:t>
            </a:r>
            <a:r>
              <a:rPr lang="en-US" sz="1600" dirty="0"/>
              <a:t> &gt; </a:t>
            </a:r>
            <a:r>
              <a:rPr lang="en-US" sz="1600" dirty="0" err="1"/>
              <a:t>ZN.pdb</a:t>
            </a:r>
            <a:endParaRPr lang="en-US" sz="1600" dirty="0"/>
          </a:p>
          <a:p>
            <a:r>
              <a:rPr lang="en-US" sz="1600" dirty="0"/>
              <a:t>exec grep -w "C"  </a:t>
            </a:r>
            <a:r>
              <a:rPr lang="en-US" sz="1600" dirty="0" err="1"/>
              <a:t>EDUSIF_clean_min_modified.pdb</a:t>
            </a:r>
            <a:r>
              <a:rPr lang="en-US" sz="1600" dirty="0"/>
              <a:t> &gt; </a:t>
            </a:r>
            <a:r>
              <a:rPr lang="en-US" sz="1600" dirty="0" err="1"/>
              <a:t>C.pdb</a:t>
            </a:r>
            <a:endParaRPr lang="en-US" sz="1600" dirty="0"/>
          </a:p>
          <a:p>
            <a:r>
              <a:rPr lang="en-US" sz="1600" dirty="0"/>
              <a:t>exec grep -w "O"  </a:t>
            </a:r>
            <a:r>
              <a:rPr lang="en-US" sz="1600" dirty="0" err="1"/>
              <a:t>EDUSIF_clean_min_modified.pdb</a:t>
            </a:r>
            <a:r>
              <a:rPr lang="en-US" sz="1600" dirty="0"/>
              <a:t> &gt; </a:t>
            </a:r>
            <a:r>
              <a:rPr lang="en-US" sz="1600" dirty="0" err="1"/>
              <a:t>O.pdb</a:t>
            </a:r>
            <a:endParaRPr lang="en-US" sz="1600" dirty="0"/>
          </a:p>
          <a:p>
            <a:r>
              <a:rPr lang="en-US" sz="1600" dirty="0"/>
              <a:t>exec grep -w "H"  </a:t>
            </a:r>
            <a:r>
              <a:rPr lang="en-US" sz="1600" dirty="0" err="1"/>
              <a:t>EDUSIF_clean_min_modified.pdb</a:t>
            </a:r>
            <a:r>
              <a:rPr lang="en-US" sz="1600" dirty="0"/>
              <a:t> &gt; </a:t>
            </a:r>
            <a:r>
              <a:rPr lang="en-US" sz="1600" dirty="0" err="1"/>
              <a:t>H.pdb</a:t>
            </a:r>
            <a:endParaRPr lang="en-US" sz="1600" dirty="0"/>
          </a:p>
          <a:p>
            <a:endParaRPr lang="en-US" sz="1600" dirty="0"/>
          </a:p>
          <a:p>
            <a:r>
              <a:rPr lang="en-US" sz="1600" dirty="0"/>
              <a:t>segment Zn {</a:t>
            </a:r>
          </a:p>
          <a:p>
            <a:r>
              <a:rPr lang="en-US" sz="1600" dirty="0"/>
              <a:t> </a:t>
            </a:r>
            <a:r>
              <a:rPr lang="en-US" sz="1600" dirty="0" err="1"/>
              <a:t>pdb</a:t>
            </a:r>
            <a:r>
              <a:rPr lang="en-US" sz="1600" dirty="0"/>
              <a:t> </a:t>
            </a:r>
            <a:r>
              <a:rPr lang="en-US" sz="1600" dirty="0" err="1"/>
              <a:t>ZN.pdb</a:t>
            </a:r>
            <a:endParaRPr lang="en-US" sz="1600" dirty="0"/>
          </a:p>
          <a:p>
            <a:r>
              <a:rPr lang="en-US" sz="1600" dirty="0"/>
              <a:t> first none</a:t>
            </a:r>
          </a:p>
          <a:p>
            <a:r>
              <a:rPr lang="en-US" sz="1600" dirty="0"/>
              <a:t> last none</a:t>
            </a:r>
          </a:p>
          <a:p>
            <a:r>
              <a:rPr lang="en-US" sz="1600" dirty="0"/>
              <a:t> }</a:t>
            </a:r>
          </a:p>
          <a:p>
            <a:endParaRPr lang="en-US" sz="1600" dirty="0"/>
          </a:p>
          <a:p>
            <a:r>
              <a:rPr lang="en-US" sz="1600" dirty="0"/>
              <a:t>segment C {</a:t>
            </a:r>
          </a:p>
          <a:p>
            <a:r>
              <a:rPr lang="en-US" sz="1600" dirty="0"/>
              <a:t> </a:t>
            </a:r>
            <a:r>
              <a:rPr lang="en-US" sz="1600" dirty="0" err="1"/>
              <a:t>pdb</a:t>
            </a:r>
            <a:r>
              <a:rPr lang="en-US" sz="1600" dirty="0"/>
              <a:t> </a:t>
            </a:r>
            <a:r>
              <a:rPr lang="en-US" sz="1600" dirty="0" err="1"/>
              <a:t>C.pdb</a:t>
            </a:r>
            <a:endParaRPr lang="en-US" sz="1600" dirty="0"/>
          </a:p>
          <a:p>
            <a:r>
              <a:rPr lang="en-US" sz="1600" dirty="0"/>
              <a:t> first none</a:t>
            </a:r>
          </a:p>
          <a:p>
            <a:r>
              <a:rPr lang="en-US" sz="1600" dirty="0"/>
              <a:t> last none</a:t>
            </a:r>
          </a:p>
          <a:p>
            <a:r>
              <a:rPr lang="en-US" sz="1600" dirty="0"/>
              <a:t> }</a:t>
            </a:r>
          </a:p>
        </p:txBody>
      </p:sp>
    </p:spTree>
    <p:extLst>
      <p:ext uri="{BB962C8B-B14F-4D97-AF65-F5344CB8AC3E}">
        <p14:creationId xmlns:p14="http://schemas.microsoft.com/office/powerpoint/2010/main" val="3181996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IRMOF-1 Topology file:</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953F69-B45C-7C47-AED3-AC47E66285B6}"/>
              </a:ext>
            </a:extLst>
          </p:cNvPr>
          <p:cNvSpPr/>
          <p:nvPr/>
        </p:nvSpPr>
        <p:spPr>
          <a:xfrm>
            <a:off x="838200" y="1554163"/>
            <a:ext cx="4299857" cy="5078313"/>
          </a:xfrm>
          <a:prstGeom prst="rect">
            <a:avLst/>
          </a:prstGeom>
        </p:spPr>
        <p:txBody>
          <a:bodyPr wrap="square">
            <a:spAutoFit/>
          </a:bodyPr>
          <a:lstStyle/>
          <a:p>
            <a:r>
              <a:rPr lang="en-US" dirty="0"/>
              <a:t>MASS   1  O      15.999  O  !</a:t>
            </a:r>
          </a:p>
          <a:p>
            <a:r>
              <a:rPr lang="en-US" dirty="0"/>
              <a:t>MASS   2  C      12.0107 C  !</a:t>
            </a:r>
          </a:p>
          <a:p>
            <a:r>
              <a:rPr lang="en-US" dirty="0"/>
              <a:t>MASS   3  H        1.00794 H  !</a:t>
            </a:r>
          </a:p>
          <a:p>
            <a:r>
              <a:rPr lang="en-US" dirty="0"/>
              <a:t>MASS   4  ZN     65.38   ZN ! </a:t>
            </a:r>
          </a:p>
          <a:p>
            <a:r>
              <a:rPr lang="en-US" dirty="0"/>
              <a:t>MASS   5  AR     39.948  AR !</a:t>
            </a:r>
          </a:p>
          <a:p>
            <a:endParaRPr lang="en-US" dirty="0"/>
          </a:p>
          <a:p>
            <a:r>
              <a:rPr lang="en-US" dirty="0"/>
              <a:t>DEFA FIRS none LAST none</a:t>
            </a:r>
          </a:p>
          <a:p>
            <a:r>
              <a:rPr lang="en-US" dirty="0"/>
              <a:t>AUTOGENERATE ANGLES DIHEDRALS</a:t>
            </a:r>
          </a:p>
          <a:p>
            <a:endParaRPr lang="en-US" dirty="0"/>
          </a:p>
          <a:p>
            <a:r>
              <a:rPr lang="en-US" dirty="0"/>
              <a:t>RESI C         0.000</a:t>
            </a:r>
          </a:p>
          <a:p>
            <a:r>
              <a:rPr lang="en-US" dirty="0"/>
              <a:t>GROUP</a:t>
            </a:r>
          </a:p>
          <a:p>
            <a:r>
              <a:rPr lang="en-US" dirty="0"/>
              <a:t>ATOM C   C     0.000</a:t>
            </a:r>
          </a:p>
          <a:p>
            <a:r>
              <a:rPr lang="en-US" dirty="0"/>
              <a:t>PATCHING FIRS NONE LAST NONE</a:t>
            </a:r>
          </a:p>
          <a:p>
            <a:endParaRPr lang="en-US" dirty="0"/>
          </a:p>
          <a:p>
            <a:r>
              <a:rPr lang="en-US" dirty="0"/>
              <a:t>RESI H         0.000</a:t>
            </a:r>
          </a:p>
          <a:p>
            <a:r>
              <a:rPr lang="en-US" dirty="0"/>
              <a:t>GROUP</a:t>
            </a:r>
          </a:p>
          <a:p>
            <a:r>
              <a:rPr lang="en-US" dirty="0"/>
              <a:t>ATOM H   H     0.000</a:t>
            </a:r>
          </a:p>
          <a:p>
            <a:r>
              <a:rPr lang="en-US" dirty="0"/>
              <a:t>PATCHING FIRS NONE LAST NONE</a:t>
            </a:r>
          </a:p>
        </p:txBody>
      </p:sp>
      <p:sp>
        <p:nvSpPr>
          <p:cNvPr id="8" name="Rectangle 7">
            <a:extLst>
              <a:ext uri="{FF2B5EF4-FFF2-40B4-BE49-F238E27FC236}">
                <a16:creationId xmlns:a16="http://schemas.microsoft.com/office/drawing/2014/main" id="{6F767C77-D1F8-8745-AE62-2FB299F153C2}"/>
              </a:ext>
            </a:extLst>
          </p:cNvPr>
          <p:cNvSpPr/>
          <p:nvPr/>
        </p:nvSpPr>
        <p:spPr>
          <a:xfrm>
            <a:off x="5693229" y="1554163"/>
            <a:ext cx="3766457" cy="4247317"/>
          </a:xfrm>
          <a:prstGeom prst="rect">
            <a:avLst/>
          </a:prstGeom>
        </p:spPr>
        <p:txBody>
          <a:bodyPr wrap="square">
            <a:spAutoFit/>
          </a:bodyPr>
          <a:lstStyle/>
          <a:p>
            <a:r>
              <a:rPr lang="en-US" dirty="0"/>
              <a:t>RESI O          0.000</a:t>
            </a:r>
          </a:p>
          <a:p>
            <a:r>
              <a:rPr lang="en-US" dirty="0"/>
              <a:t>GROUP</a:t>
            </a:r>
          </a:p>
          <a:p>
            <a:r>
              <a:rPr lang="en-US" dirty="0"/>
              <a:t>ATOM O   O      0.000</a:t>
            </a:r>
          </a:p>
          <a:p>
            <a:r>
              <a:rPr lang="en-US" dirty="0"/>
              <a:t>PATCHING FIRS NONE LAST NONE</a:t>
            </a:r>
          </a:p>
          <a:p>
            <a:endParaRPr lang="en-US" dirty="0"/>
          </a:p>
          <a:p>
            <a:r>
              <a:rPr lang="en-US" dirty="0"/>
              <a:t>RESI Zn         0.000</a:t>
            </a:r>
          </a:p>
          <a:p>
            <a:r>
              <a:rPr lang="en-US" dirty="0"/>
              <a:t>GROUP</a:t>
            </a:r>
          </a:p>
          <a:p>
            <a:r>
              <a:rPr lang="en-US" dirty="0"/>
              <a:t>ATOM Zn  ZN     0.000</a:t>
            </a:r>
          </a:p>
          <a:p>
            <a:r>
              <a:rPr lang="en-US" dirty="0"/>
              <a:t>PATCHING FIRS NONE LAST NONE</a:t>
            </a:r>
          </a:p>
          <a:p>
            <a:endParaRPr lang="en-US" dirty="0"/>
          </a:p>
          <a:p>
            <a:r>
              <a:rPr lang="en-US" dirty="0"/>
              <a:t>RESI AR          0.00 ! argon </a:t>
            </a:r>
          </a:p>
          <a:p>
            <a:r>
              <a:rPr lang="en-US" dirty="0"/>
              <a:t>GROUP</a:t>
            </a:r>
          </a:p>
          <a:p>
            <a:r>
              <a:rPr lang="en-US" dirty="0"/>
              <a:t>ATOM AR  AR     0.00 !  *</a:t>
            </a:r>
          </a:p>
          <a:p>
            <a:r>
              <a:rPr lang="en-US" dirty="0"/>
              <a:t>PATCHING FIRS NONE LAST NONE</a:t>
            </a:r>
          </a:p>
          <a:p>
            <a:r>
              <a:rPr lang="en-US" dirty="0"/>
              <a:t>END</a:t>
            </a:r>
          </a:p>
        </p:txBody>
      </p:sp>
    </p:spTree>
    <p:extLst>
      <p:ext uri="{BB962C8B-B14F-4D97-AF65-F5344CB8AC3E}">
        <p14:creationId xmlns:p14="http://schemas.microsoft.com/office/powerpoint/2010/main" val="2689872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0FDF86-CD1A-F643-8415-5473038ABDB7}" type="slidenum">
              <a:rPr lang="en-US" smtClean="0"/>
              <a:t>6</a:t>
            </a:fld>
            <a:endParaRPr lang="en-US"/>
          </a:p>
        </p:txBody>
      </p:sp>
      <p:pic>
        <p:nvPicPr>
          <p:cNvPr id="3" name="Picture 2"/>
          <p:cNvPicPr>
            <a:picLocks noChangeAspect="1"/>
          </p:cNvPicPr>
          <p:nvPr/>
        </p:nvPicPr>
        <p:blipFill>
          <a:blip r:embed="rId3"/>
          <a:stretch>
            <a:fillRect/>
          </a:stretch>
        </p:blipFill>
        <p:spPr>
          <a:xfrm>
            <a:off x="1524000" y="-1"/>
            <a:ext cx="9144000" cy="2962769"/>
          </a:xfrm>
          <a:prstGeom prst="rect">
            <a:avLst/>
          </a:prstGeom>
        </p:spPr>
      </p:pic>
      <p:pic>
        <p:nvPicPr>
          <p:cNvPr id="4" name="Picture 3"/>
          <p:cNvPicPr>
            <a:picLocks noChangeAspect="1"/>
          </p:cNvPicPr>
          <p:nvPr/>
        </p:nvPicPr>
        <p:blipFill>
          <a:blip r:embed="rId4"/>
          <a:stretch>
            <a:fillRect/>
          </a:stretch>
        </p:blipFill>
        <p:spPr>
          <a:xfrm>
            <a:off x="1656621" y="3098632"/>
            <a:ext cx="8611332" cy="2859257"/>
          </a:xfrm>
          <a:prstGeom prst="rect">
            <a:avLst/>
          </a:prstGeom>
        </p:spPr>
      </p:pic>
    </p:spTree>
    <p:extLst>
      <p:ext uri="{BB962C8B-B14F-4D97-AF65-F5344CB8AC3E}">
        <p14:creationId xmlns:p14="http://schemas.microsoft.com/office/powerpoint/2010/main" val="37982459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Control file: GCMC</a:t>
            </a:r>
          </a:p>
        </p:txBody>
      </p:sp>
      <p:sp>
        <p:nvSpPr>
          <p:cNvPr id="3" name="Content Placeholder 2"/>
          <p:cNvSpPr>
            <a:spLocks noGrp="1"/>
          </p:cNvSpPr>
          <p:nvPr>
            <p:ph sz="half" idx="1"/>
          </p:nvPr>
        </p:nvSpPr>
        <p:spPr>
          <a:xfrm>
            <a:off x="838200" y="1481737"/>
            <a:ext cx="5181600" cy="5036972"/>
          </a:xfrm>
        </p:spPr>
        <p:txBody>
          <a:bodyPr>
            <a:noAutofit/>
          </a:bodyPr>
          <a:lstStyle/>
          <a:p>
            <a:pPr marL="0" indent="0">
              <a:lnSpc>
                <a:spcPct val="120000"/>
              </a:lnSpc>
              <a:spcBef>
                <a:spcPts val="0"/>
              </a:spcBef>
              <a:buNone/>
            </a:pPr>
            <a:r>
              <a:rPr lang="en-US" sz="1400" dirty="0" err="1"/>
              <a:t>ParaTypeEXOTIC</a:t>
            </a:r>
            <a:r>
              <a:rPr lang="en-US" sz="1400" dirty="0"/>
              <a:t>     true</a:t>
            </a:r>
          </a:p>
          <a:p>
            <a:pPr marL="0" indent="0">
              <a:lnSpc>
                <a:spcPct val="120000"/>
              </a:lnSpc>
              <a:spcBef>
                <a:spcPts val="0"/>
              </a:spcBef>
              <a:buNone/>
            </a:pPr>
            <a:r>
              <a:rPr lang="en-US" sz="1400" dirty="0"/>
              <a:t>Parameters     ./</a:t>
            </a:r>
            <a:r>
              <a:rPr lang="en-US" sz="1400" dirty="0" err="1"/>
              <a:t>par_IRMOF_NobleGases_Mie.par</a:t>
            </a:r>
            <a:endParaRPr lang="en-US" sz="1400" dirty="0"/>
          </a:p>
          <a:p>
            <a:pPr marL="0" indent="0">
              <a:lnSpc>
                <a:spcPct val="120000"/>
              </a:lnSpc>
              <a:spcBef>
                <a:spcPts val="0"/>
              </a:spcBef>
              <a:buNone/>
            </a:pPr>
            <a:r>
              <a:rPr lang="en-US" sz="1400" b="1" dirty="0"/>
              <a:t># INPUT PDB, PSF FILES</a:t>
            </a:r>
          </a:p>
          <a:p>
            <a:pPr marL="0" indent="0">
              <a:lnSpc>
                <a:spcPct val="120000"/>
              </a:lnSpc>
              <a:spcBef>
                <a:spcPts val="0"/>
              </a:spcBef>
              <a:buNone/>
            </a:pPr>
            <a:r>
              <a:rPr lang="en-US" sz="1400" dirty="0"/>
              <a:t>Coordinates 0   </a:t>
            </a:r>
            <a:r>
              <a:rPr lang="en-US" sz="1400" dirty="0">
                <a:solidFill>
                  <a:srgbClr val="FF0000"/>
                </a:solidFill>
              </a:rPr>
              <a:t>../build/base/IRMOF_1_BOX_0.pdb</a:t>
            </a:r>
          </a:p>
          <a:p>
            <a:pPr marL="0" indent="0">
              <a:lnSpc>
                <a:spcPct val="120000"/>
              </a:lnSpc>
              <a:spcBef>
                <a:spcPts val="0"/>
              </a:spcBef>
              <a:buNone/>
            </a:pPr>
            <a:r>
              <a:rPr lang="en-US" sz="1400" dirty="0"/>
              <a:t>Coordinates 1   </a:t>
            </a:r>
            <a:r>
              <a:rPr lang="en-US" sz="1400" dirty="0">
                <a:solidFill>
                  <a:srgbClr val="FF0000"/>
                </a:solidFill>
              </a:rPr>
              <a:t>../build/reservoir/START_BOX_1.pdb</a:t>
            </a:r>
            <a:endParaRPr lang="en-US" sz="1400" dirty="0"/>
          </a:p>
          <a:p>
            <a:pPr marL="0" indent="0">
              <a:lnSpc>
                <a:spcPct val="120000"/>
              </a:lnSpc>
              <a:spcBef>
                <a:spcPts val="0"/>
              </a:spcBef>
              <a:buNone/>
            </a:pPr>
            <a:r>
              <a:rPr lang="en-US" sz="1400" dirty="0"/>
              <a:t>Structure 0   </a:t>
            </a:r>
            <a:r>
              <a:rPr lang="en-US" sz="1400" dirty="0">
                <a:solidFill>
                  <a:srgbClr val="FF0000"/>
                </a:solidFill>
              </a:rPr>
              <a:t>../build/base/IRMOF_1_BOX_0.psf</a:t>
            </a:r>
          </a:p>
          <a:p>
            <a:pPr marL="0" indent="0">
              <a:lnSpc>
                <a:spcPct val="120000"/>
              </a:lnSpc>
              <a:spcBef>
                <a:spcPts val="0"/>
              </a:spcBef>
              <a:buNone/>
            </a:pPr>
            <a:r>
              <a:rPr lang="en-US" sz="1400" dirty="0"/>
              <a:t>Structure 1   </a:t>
            </a:r>
            <a:r>
              <a:rPr lang="en-US" sz="1400" dirty="0">
                <a:solidFill>
                  <a:srgbClr val="FF0000"/>
                </a:solidFill>
              </a:rPr>
              <a:t>../build/reservoir/START_BOX_1.psf</a:t>
            </a:r>
          </a:p>
          <a:p>
            <a:pPr marL="0" indent="0">
              <a:lnSpc>
                <a:spcPct val="120000"/>
              </a:lnSpc>
              <a:spcBef>
                <a:spcPts val="0"/>
              </a:spcBef>
              <a:buNone/>
            </a:pPr>
            <a:r>
              <a:rPr lang="en-US" sz="1400" b="1" dirty="0"/>
              <a:t># MOVE FREQUENCY              </a:t>
            </a:r>
          </a:p>
          <a:p>
            <a:pPr marL="0" indent="0">
              <a:lnSpc>
                <a:spcPct val="120000"/>
              </a:lnSpc>
              <a:spcBef>
                <a:spcPts val="0"/>
              </a:spcBef>
              <a:buNone/>
            </a:pPr>
            <a:r>
              <a:rPr lang="en-US" sz="1400" dirty="0" err="1"/>
              <a:t>DisFreq</a:t>
            </a:r>
            <a:r>
              <a:rPr lang="en-US" sz="1400" dirty="0"/>
              <a:t>                     0.20  </a:t>
            </a:r>
          </a:p>
          <a:p>
            <a:pPr marL="0" indent="0">
              <a:lnSpc>
                <a:spcPct val="120000"/>
              </a:lnSpc>
              <a:spcBef>
                <a:spcPts val="0"/>
              </a:spcBef>
              <a:buNone/>
            </a:pPr>
            <a:r>
              <a:rPr lang="en-US" sz="1400" dirty="0" err="1"/>
              <a:t>RotFreq</a:t>
            </a:r>
            <a:r>
              <a:rPr lang="en-US" sz="1400" dirty="0"/>
              <a:t>	           </a:t>
            </a:r>
            <a:r>
              <a:rPr lang="en-US" sz="1400" dirty="0" smtClean="0"/>
              <a:t>0.00   </a:t>
            </a:r>
            <a:endParaRPr lang="en-US" sz="1400" dirty="0"/>
          </a:p>
          <a:p>
            <a:pPr marL="0" indent="0">
              <a:lnSpc>
                <a:spcPct val="120000"/>
              </a:lnSpc>
              <a:spcBef>
                <a:spcPts val="0"/>
              </a:spcBef>
              <a:buNone/>
            </a:pPr>
            <a:r>
              <a:rPr lang="en-US" sz="1400" dirty="0" err="1"/>
              <a:t>IntraSwapFreq</a:t>
            </a:r>
            <a:r>
              <a:rPr lang="en-US" sz="1400" dirty="0"/>
              <a:t>        </a:t>
            </a:r>
            <a:r>
              <a:rPr lang="en-US" sz="1400" dirty="0" smtClean="0"/>
              <a:t>0.20</a:t>
            </a:r>
          </a:p>
          <a:p>
            <a:pPr marL="0" indent="0">
              <a:lnSpc>
                <a:spcPct val="120000"/>
              </a:lnSpc>
              <a:spcBef>
                <a:spcPts val="0"/>
              </a:spcBef>
              <a:buNone/>
            </a:pPr>
            <a:r>
              <a:rPr lang="en-US" sz="1400" dirty="0" err="1" smtClean="0"/>
              <a:t>RegrowthFreq</a:t>
            </a:r>
            <a:r>
              <a:rPr lang="en-US" sz="1400" dirty="0" smtClean="0"/>
              <a:t>        0.0</a:t>
            </a:r>
            <a:endParaRPr lang="en-US" sz="1400" dirty="0"/>
          </a:p>
          <a:p>
            <a:pPr marL="0" indent="0">
              <a:lnSpc>
                <a:spcPct val="120000"/>
              </a:lnSpc>
              <a:spcBef>
                <a:spcPts val="0"/>
              </a:spcBef>
              <a:buNone/>
            </a:pPr>
            <a:r>
              <a:rPr lang="en-US" sz="1400" dirty="0" err="1" smtClean="0"/>
              <a:t>SwapFreq</a:t>
            </a:r>
            <a:r>
              <a:rPr lang="en-US" sz="1400" dirty="0" smtClean="0"/>
              <a:t>         </a:t>
            </a:r>
            <a:r>
              <a:rPr lang="en-US" sz="1400" dirty="0"/>
              <a:t>0.60  </a:t>
            </a:r>
          </a:p>
          <a:p>
            <a:pPr marL="0" indent="0">
              <a:lnSpc>
                <a:spcPct val="120000"/>
              </a:lnSpc>
              <a:spcBef>
                <a:spcPts val="0"/>
              </a:spcBef>
              <a:buNone/>
            </a:pPr>
            <a:r>
              <a:rPr lang="en-US" sz="1400" b="1" dirty="0"/>
              <a:t># Chemical Potential/Fugacity</a:t>
            </a:r>
          </a:p>
          <a:p>
            <a:pPr marL="0" indent="0">
              <a:lnSpc>
                <a:spcPct val="120000"/>
              </a:lnSpc>
              <a:spcBef>
                <a:spcPts val="0"/>
              </a:spcBef>
              <a:buNone/>
            </a:pPr>
            <a:r>
              <a:rPr lang="en-US" sz="1400" dirty="0">
                <a:solidFill>
                  <a:srgbClr val="FF0000"/>
                </a:solidFill>
              </a:rPr>
              <a:t>Fugacity AR	5.0</a:t>
            </a:r>
          </a:p>
          <a:p>
            <a:pPr marL="0" indent="0">
              <a:lnSpc>
                <a:spcPct val="120000"/>
              </a:lnSpc>
              <a:spcBef>
                <a:spcPts val="0"/>
              </a:spcBef>
              <a:buNone/>
            </a:pPr>
            <a:r>
              <a:rPr lang="en-US" sz="1400" dirty="0">
                <a:solidFill>
                  <a:srgbClr val="FF0000"/>
                </a:solidFill>
              </a:rPr>
              <a:t>Fugacity C 	0</a:t>
            </a:r>
          </a:p>
          <a:p>
            <a:pPr marL="0" indent="0">
              <a:lnSpc>
                <a:spcPct val="120000"/>
              </a:lnSpc>
              <a:spcBef>
                <a:spcPts val="0"/>
              </a:spcBef>
              <a:buNone/>
            </a:pPr>
            <a:r>
              <a:rPr lang="en-US" sz="1400" dirty="0">
                <a:solidFill>
                  <a:srgbClr val="FF0000"/>
                </a:solidFill>
              </a:rPr>
              <a:t>Fugacity H 	0</a:t>
            </a:r>
          </a:p>
          <a:p>
            <a:pPr marL="0" indent="0">
              <a:lnSpc>
                <a:spcPct val="120000"/>
              </a:lnSpc>
              <a:spcBef>
                <a:spcPts val="0"/>
              </a:spcBef>
              <a:buNone/>
            </a:pPr>
            <a:r>
              <a:rPr lang="en-US" sz="1400" dirty="0">
                <a:solidFill>
                  <a:srgbClr val="FF0000"/>
                </a:solidFill>
              </a:rPr>
              <a:t>Fugacity O 	0</a:t>
            </a:r>
          </a:p>
          <a:p>
            <a:pPr marL="0" indent="0">
              <a:lnSpc>
                <a:spcPct val="120000"/>
              </a:lnSpc>
              <a:spcBef>
                <a:spcPts val="0"/>
              </a:spcBef>
              <a:buNone/>
            </a:pPr>
            <a:r>
              <a:rPr lang="en-US" sz="1400" dirty="0">
                <a:solidFill>
                  <a:srgbClr val="FF0000"/>
                </a:solidFill>
              </a:rPr>
              <a:t>Fugacity ZN 	0</a:t>
            </a:r>
          </a:p>
        </p:txBody>
      </p:sp>
      <p:sp>
        <p:nvSpPr>
          <p:cNvPr id="4" name="Content Placeholder 3"/>
          <p:cNvSpPr>
            <a:spLocks noGrp="1"/>
          </p:cNvSpPr>
          <p:nvPr>
            <p:ph sz="half" idx="2"/>
          </p:nvPr>
        </p:nvSpPr>
        <p:spPr>
          <a:xfrm>
            <a:off x="7101529" y="1481737"/>
            <a:ext cx="3589020" cy="3688977"/>
          </a:xfrm>
        </p:spPr>
        <p:txBody>
          <a:bodyPr>
            <a:noAutofit/>
          </a:bodyPr>
          <a:lstStyle/>
          <a:p>
            <a:pPr marL="0" indent="0">
              <a:lnSpc>
                <a:spcPct val="120000"/>
              </a:lnSpc>
              <a:spcBef>
                <a:spcPts val="0"/>
              </a:spcBef>
              <a:buNone/>
            </a:pPr>
            <a:r>
              <a:rPr lang="en-US" sz="1400" b="1" dirty="0"/>
              <a:t># BOX DIMENSION #, X, Y, Z</a:t>
            </a:r>
          </a:p>
          <a:p>
            <a:pPr marL="0" indent="0">
              <a:lnSpc>
                <a:spcPct val="120000"/>
              </a:lnSpc>
              <a:spcBef>
                <a:spcPts val="0"/>
              </a:spcBef>
              <a:buNone/>
            </a:pPr>
            <a:r>
              <a:rPr lang="en-US" sz="1400" dirty="0"/>
              <a:t>CellBasisVector1  0  </a:t>
            </a:r>
            <a:r>
              <a:rPr lang="en-US" sz="1400" dirty="0">
                <a:solidFill>
                  <a:srgbClr val="FF0000"/>
                </a:solidFill>
              </a:rPr>
              <a:t>36.8140   0.0      0.0</a:t>
            </a:r>
          </a:p>
          <a:p>
            <a:pPr marL="0" indent="0">
              <a:lnSpc>
                <a:spcPct val="120000"/>
              </a:lnSpc>
              <a:spcBef>
                <a:spcPts val="0"/>
              </a:spcBef>
              <a:buNone/>
            </a:pPr>
            <a:r>
              <a:rPr lang="en-US" sz="1400" dirty="0"/>
              <a:t>CellBasisVector2  0  </a:t>
            </a:r>
            <a:r>
              <a:rPr lang="en-US" sz="1400" dirty="0">
                <a:solidFill>
                  <a:srgbClr val="FF0000"/>
                </a:solidFill>
              </a:rPr>
              <a:t>18.2583  31.9880   0.0</a:t>
            </a:r>
          </a:p>
          <a:p>
            <a:pPr marL="0" indent="0">
              <a:lnSpc>
                <a:spcPct val="120000"/>
              </a:lnSpc>
              <a:spcBef>
                <a:spcPts val="0"/>
              </a:spcBef>
              <a:buNone/>
            </a:pPr>
            <a:r>
              <a:rPr lang="en-US" sz="1400" dirty="0"/>
              <a:t>CellBasisVector3  0  </a:t>
            </a:r>
            <a:r>
              <a:rPr lang="en-US" sz="1400" dirty="0">
                <a:solidFill>
                  <a:srgbClr val="FF0000"/>
                </a:solidFill>
              </a:rPr>
              <a:t>18.2712  10.5596  30.1748</a:t>
            </a:r>
            <a:endParaRPr lang="en-US" sz="1400" dirty="0"/>
          </a:p>
          <a:p>
            <a:pPr marL="0" indent="0">
              <a:lnSpc>
                <a:spcPct val="120000"/>
              </a:lnSpc>
              <a:spcBef>
                <a:spcPts val="0"/>
              </a:spcBef>
              <a:buNone/>
            </a:pPr>
            <a:r>
              <a:rPr lang="en-US" sz="1400" dirty="0"/>
              <a:t>CellBasisVector1  1  40.00   0.00   0.00</a:t>
            </a:r>
          </a:p>
          <a:p>
            <a:pPr marL="0" indent="0">
              <a:lnSpc>
                <a:spcPct val="120000"/>
              </a:lnSpc>
              <a:spcBef>
                <a:spcPts val="0"/>
              </a:spcBef>
              <a:buNone/>
            </a:pPr>
            <a:r>
              <a:rPr lang="en-US" sz="1400" dirty="0"/>
              <a:t>CellBasisVector2  1   0.00  40.00   0.00</a:t>
            </a:r>
          </a:p>
          <a:p>
            <a:pPr marL="0" indent="0">
              <a:lnSpc>
                <a:spcPct val="120000"/>
              </a:lnSpc>
              <a:spcBef>
                <a:spcPts val="0"/>
              </a:spcBef>
              <a:buNone/>
            </a:pPr>
            <a:r>
              <a:rPr lang="en-US" sz="1400" dirty="0"/>
              <a:t>CellBasisVector3  1   0.00  00.00  40.00</a:t>
            </a:r>
            <a:endParaRPr lang="en-US" sz="1400" b="1" dirty="0"/>
          </a:p>
          <a:p>
            <a:pPr marL="0" indent="0">
              <a:lnSpc>
                <a:spcPct val="120000"/>
              </a:lnSpc>
              <a:spcBef>
                <a:spcPts val="0"/>
              </a:spcBef>
              <a:buNone/>
            </a:pPr>
            <a:r>
              <a:rPr lang="en-US" sz="1400" b="1" dirty="0"/>
              <a:t># </a:t>
            </a:r>
            <a:r>
              <a:rPr lang="en-US" sz="1400" b="1" dirty="0" err="1"/>
              <a:t>OutHistSettings</a:t>
            </a:r>
            <a:endParaRPr lang="en-US" sz="1400" b="1" dirty="0"/>
          </a:p>
          <a:p>
            <a:pPr marL="0" indent="0">
              <a:lnSpc>
                <a:spcPct val="120000"/>
              </a:lnSpc>
              <a:spcBef>
                <a:spcPts val="0"/>
              </a:spcBef>
              <a:buNone/>
            </a:pPr>
            <a:r>
              <a:rPr lang="en-US" sz="1400" dirty="0" err="1">
                <a:solidFill>
                  <a:srgbClr val="FF0000"/>
                </a:solidFill>
              </a:rPr>
              <a:t>DistName</a:t>
            </a:r>
            <a:r>
              <a:rPr lang="en-US" sz="1400" dirty="0">
                <a:solidFill>
                  <a:srgbClr val="FF0000"/>
                </a:solidFill>
              </a:rPr>
              <a:t>	 dis</a:t>
            </a:r>
          </a:p>
          <a:p>
            <a:pPr marL="0" indent="0">
              <a:lnSpc>
                <a:spcPct val="120000"/>
              </a:lnSpc>
              <a:spcBef>
                <a:spcPts val="0"/>
              </a:spcBef>
              <a:buNone/>
            </a:pPr>
            <a:r>
              <a:rPr lang="en-US" sz="1400" dirty="0" err="1">
                <a:solidFill>
                  <a:srgbClr val="FF0000"/>
                </a:solidFill>
              </a:rPr>
              <a:t>HistName</a:t>
            </a:r>
            <a:r>
              <a:rPr lang="en-US" sz="1400" dirty="0">
                <a:solidFill>
                  <a:srgbClr val="FF0000"/>
                </a:solidFill>
              </a:rPr>
              <a:t>	 his</a:t>
            </a:r>
          </a:p>
          <a:p>
            <a:pPr marL="0" indent="0">
              <a:lnSpc>
                <a:spcPct val="120000"/>
              </a:lnSpc>
              <a:spcBef>
                <a:spcPts val="0"/>
              </a:spcBef>
              <a:buNone/>
            </a:pPr>
            <a:r>
              <a:rPr lang="en-US" sz="1400" dirty="0" err="1">
                <a:solidFill>
                  <a:srgbClr val="FF0000"/>
                </a:solidFill>
              </a:rPr>
              <a:t>RunNumber</a:t>
            </a:r>
            <a:r>
              <a:rPr lang="en-US" sz="1400" dirty="0">
                <a:solidFill>
                  <a:srgbClr val="FF0000"/>
                </a:solidFill>
              </a:rPr>
              <a:t>	 1</a:t>
            </a:r>
          </a:p>
          <a:p>
            <a:pPr marL="0" indent="0">
              <a:lnSpc>
                <a:spcPct val="120000"/>
              </a:lnSpc>
              <a:spcBef>
                <a:spcPts val="0"/>
              </a:spcBef>
              <a:buNone/>
            </a:pPr>
            <a:r>
              <a:rPr lang="en-US" sz="1400" dirty="0" err="1">
                <a:solidFill>
                  <a:srgbClr val="FF0000"/>
                </a:solidFill>
              </a:rPr>
              <a:t>RunLetter</a:t>
            </a:r>
            <a:r>
              <a:rPr lang="en-US" sz="1400" dirty="0">
                <a:solidFill>
                  <a:srgbClr val="FF0000"/>
                </a:solidFill>
              </a:rPr>
              <a:t>	 a</a:t>
            </a:r>
          </a:p>
          <a:p>
            <a:pPr marL="0" indent="0">
              <a:lnSpc>
                <a:spcPct val="120000"/>
              </a:lnSpc>
              <a:spcBef>
                <a:spcPts val="0"/>
              </a:spcBef>
              <a:buNone/>
            </a:pPr>
            <a:r>
              <a:rPr lang="en-US" sz="1400" dirty="0" err="1">
                <a:solidFill>
                  <a:srgbClr val="FF0000"/>
                </a:solidFill>
              </a:rPr>
              <a:t>SampleFreq</a:t>
            </a:r>
            <a:r>
              <a:rPr lang="en-US" sz="1400" dirty="0">
                <a:solidFill>
                  <a:srgbClr val="FF0000"/>
                </a:solidFill>
              </a:rPr>
              <a:t>	 200</a:t>
            </a:r>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82F193-768F-D14D-8BC8-40FC78F0E906}"/>
                  </a:ext>
                </a:extLst>
              </p:cNvPr>
              <p:cNvSpPr txBox="1"/>
              <p:nvPr/>
            </p:nvSpPr>
            <p:spPr>
              <a:xfrm>
                <a:off x="3621768" y="4929620"/>
                <a:ext cx="7288983" cy="1589089"/>
              </a:xfrm>
              <a:prstGeom prst="rect">
                <a:avLst/>
              </a:prstGeom>
              <a:noFill/>
            </p:spPr>
            <p:txBody>
              <a:bodyPr wrap="none" lIns="0" tIns="0" rIns="0" bIns="0" rtlCol="0">
                <a:spAutoFit/>
              </a:bodyPr>
              <a:lstStyle/>
              <a:p>
                <a:r>
                  <a:rPr lang="en-US" dirty="0"/>
                  <a:t>Vector1</a:t>
                </a:r>
                <a14:m>
                  <m:oMath xmlns:m="http://schemas.openxmlformats.org/officeDocument/2006/math">
                    <m:r>
                      <a:rPr lang="en-US" b="0" i="0" smtClean="0">
                        <a:latin typeface="Cambria Math" panose="02040503050406030204" pitchFamily="18" charset="0"/>
                      </a:rPr>
                      <m:t> </m:t>
                    </m:r>
                    <m:r>
                      <a:rPr lang="en-US"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1, 0, 0</m:t>
                        </m:r>
                      </m:e>
                    </m:d>
                    <m:r>
                      <a:rPr lang="en-US" b="0" i="1" smtClean="0">
                        <a:latin typeface="Cambria Math" panose="02040503050406030204" pitchFamily="18" charset="0"/>
                        <a:ea typeface="Cambria Math" panose="02040503050406030204" pitchFamily="18" charset="0"/>
                      </a:rPr>
                      <m:t>𝑥</m:t>
                    </m:r>
                  </m:oMath>
                </a14:m>
                <a:endParaRPr lang="en-US" b="0" dirty="0">
                  <a:ea typeface="Cambria Math" panose="02040503050406030204" pitchFamily="18" charset="0"/>
                </a:endParaRPr>
              </a:p>
              <a:p>
                <a:r>
                  <a:rPr lang="en-US" dirty="0"/>
                  <a:t>Vector2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𝛾</m:t>
                            </m:r>
                          </m:e>
                        </m:func>
                        <m:r>
                          <a:rPr lang="en-US" i="1">
                            <a:latin typeface="Cambria Math" panose="02040503050406030204" pitchFamily="18" charset="0"/>
                          </a:rPr>
                          <m:t>, </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r>
                          <a:rPr lang="en-US" i="1">
                            <a:latin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𝑦</m:t>
                    </m:r>
                  </m:oMath>
                </a14:m>
                <a:endParaRPr lang="en-US" dirty="0">
                  <a:ea typeface="Cambria Math" panose="02040503050406030204" pitchFamily="18" charset="0"/>
                </a:endParaRPr>
              </a:p>
              <a:p>
                <a:r>
                  <a:rPr lang="en-US" dirty="0"/>
                  <a:t>Vector3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𝛽</m:t>
                            </m:r>
                          </m:e>
                        </m:func>
                        <m:r>
                          <a:rPr lang="en-US" i="1">
                            <a:latin typeface="Cambria Math" panose="02040503050406030204" pitchFamily="18" charset="0"/>
                          </a:rPr>
                          <m:t>, </m:t>
                        </m:r>
                        <m:f>
                          <m:fPr>
                            <m:ctrlPr>
                              <a:rPr lang="en-US"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𝛼</m:t>
                                </m:r>
                              </m:e>
                            </m:func>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e>
                            </m:func>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e>
                                    </m:d>
                                  </m:e>
                                  <m:sup>
                                    <m:r>
                                      <a:rPr lang="en-US" i="1">
                                        <a:latin typeface="Cambria Math" panose="02040503050406030204" pitchFamily="18" charset="0"/>
                                      </a:rPr>
                                      <m:t>2</m:t>
                                    </m:r>
                                  </m:sup>
                                </m:sSup>
                              </m:e>
                            </m:rad>
                          </m:den>
                        </m:f>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𝛽</m:t>
                                        </m:r>
                                      </m:e>
                                    </m:fun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𝛼</m:t>
                                            </m:r>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𝛽</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e>
                                        </m:func>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e>
                                                </m:d>
                                              </m:e>
                                              <m:sup>
                                                <m:r>
                                                  <a:rPr lang="en-US" i="1">
                                                    <a:latin typeface="Cambria Math" panose="02040503050406030204" pitchFamily="18" charset="0"/>
                                                  </a:rPr>
                                                  <m:t>2</m:t>
                                                </m:r>
                                              </m:sup>
                                            </m:sSup>
                                          </m:e>
                                        </m:rad>
                                      </m:den>
                                    </m:f>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𝑧</m:t>
                    </m:r>
                  </m:oMath>
                </a14:m>
                <a:endParaRPr lang="en-US"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F82F193-768F-D14D-8BC8-40FC78F0E906}"/>
                  </a:ext>
                </a:extLst>
              </p:cNvPr>
              <p:cNvSpPr txBox="1">
                <a:spLocks noRot="1" noChangeAspect="1" noMove="1" noResize="1" noEditPoints="1" noAdjustHandles="1" noChangeArrowheads="1" noChangeShapeType="1" noTextEdit="1"/>
              </p:cNvSpPr>
              <p:nvPr/>
            </p:nvSpPr>
            <p:spPr>
              <a:xfrm>
                <a:off x="3621768" y="4929620"/>
                <a:ext cx="7288983" cy="1589089"/>
              </a:xfrm>
              <a:prstGeom prst="rect">
                <a:avLst/>
              </a:prstGeom>
              <a:blipFill>
                <a:blip r:embed="rId3"/>
                <a:stretch>
                  <a:fillRect l="-1739" t="-3968"/>
                </a:stretch>
              </a:blipFill>
            </p:spPr>
            <p:txBody>
              <a:bodyPr/>
              <a:lstStyle/>
              <a:p>
                <a:r>
                  <a:rPr lang="en-US">
                    <a:noFill/>
                  </a:rPr>
                  <a:t> </a:t>
                </a:r>
              </a:p>
            </p:txBody>
          </p:sp>
        </mc:Fallback>
      </mc:AlternateContent>
    </p:spTree>
    <p:extLst>
      <p:ext uri="{BB962C8B-B14F-4D97-AF65-F5344CB8AC3E}">
        <p14:creationId xmlns:p14="http://schemas.microsoft.com/office/powerpoint/2010/main" val="30091648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Argon Adsorption in IRMOF-1</a:t>
            </a:r>
            <a:endParaRPr lang="en-US" dirty="0"/>
          </a:p>
        </p:txBody>
      </p:sp>
      <p:sp>
        <p:nvSpPr>
          <p:cNvPr id="5" name="Content Placeholder 4"/>
          <p:cNvSpPr>
            <a:spLocks noGrp="1"/>
          </p:cNvSpPr>
          <p:nvPr>
            <p:ph sz="half" idx="1"/>
          </p:nvPr>
        </p:nvSpPr>
        <p:spPr/>
        <p:txBody>
          <a:bodyPr/>
          <a:lstStyle/>
          <a:p>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25626"/>
            <a:ext cx="5421791" cy="4166746"/>
          </a:xfrm>
        </p:spPr>
      </p:pic>
      <p:cxnSp>
        <p:nvCxnSpPr>
          <p:cNvPr id="4" name="Straight Connector 3"/>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23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NPT-GEMC Example</a:t>
            </a:r>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D6CAD8-4898-C941-B3F4-A684D46C2E10}"/>
              </a:ext>
            </a:extLst>
          </p:cNvPr>
          <p:cNvSpPr/>
          <p:nvPr/>
        </p:nvSpPr>
        <p:spPr>
          <a:xfrm>
            <a:off x="838199" y="1631928"/>
            <a:ext cx="10605951" cy="1200329"/>
          </a:xfrm>
          <a:prstGeom prst="rect">
            <a:avLst/>
          </a:prstGeom>
        </p:spPr>
        <p:txBody>
          <a:bodyPr wrap="square">
            <a:spAutoFit/>
          </a:bodyPr>
          <a:lstStyle/>
          <a:p>
            <a:pPr algn="just"/>
            <a:r>
              <a:rPr lang="en-US" dirty="0"/>
              <a:t>The Gibbs ensemble method can be used to compute adsorption isotherms in </a:t>
            </a:r>
            <a:r>
              <a:rPr lang="en-US" dirty="0" err="1"/>
              <a:t>nanoporous</a:t>
            </a:r>
            <a:r>
              <a:rPr lang="en-US" dirty="0"/>
              <a:t> materials. One of the boxes contains the framework, while the other box contains the fluid phase (either gas or liquid) that is in equilibrium with the adsorbed phase. </a:t>
            </a:r>
            <a:r>
              <a:rPr lang="en-US" dirty="0">
                <a:solidFill>
                  <a:srgbClr val="333333"/>
                </a:solidFill>
                <a:latin typeface="Open Sans"/>
              </a:rPr>
              <a:t>The fluid-phase box is maintained at constant pressure (and temperature) by applying volume moves</a:t>
            </a:r>
            <a:endParaRPr lang="en-US" dirty="0"/>
          </a:p>
        </p:txBody>
      </p:sp>
      <p:pic>
        <p:nvPicPr>
          <p:cNvPr id="9" name="Picture 8">
            <a:extLst>
              <a:ext uri="{FF2B5EF4-FFF2-40B4-BE49-F238E27FC236}">
                <a16:creationId xmlns:a16="http://schemas.microsoft.com/office/drawing/2014/main" id="{DF58C234-B1F3-C44D-9050-7F1B67DDDC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28" t="538" r="3898" b="6528"/>
          <a:stretch/>
        </p:blipFill>
        <p:spPr>
          <a:xfrm>
            <a:off x="5883320" y="3138622"/>
            <a:ext cx="3200400" cy="3233807"/>
          </a:xfrm>
          <a:prstGeom prst="rect">
            <a:avLst/>
          </a:prstGeom>
        </p:spPr>
      </p:pic>
      <p:pic>
        <p:nvPicPr>
          <p:cNvPr id="10" name="Picture 9">
            <a:extLst>
              <a:ext uri="{FF2B5EF4-FFF2-40B4-BE49-F238E27FC236}">
                <a16:creationId xmlns:a16="http://schemas.microsoft.com/office/drawing/2014/main" id="{527DE81D-90C3-784A-9CC5-F44A683EB33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4292" b="78250" l="7625" r="94750">
                        <a14:foregroundMark x1="14458" y1="30333" x2="14458" y2="30333"/>
                        <a14:foregroundMark x1="11125" y1="28250" x2="15708" y2="28750"/>
                        <a14:foregroundMark x1="7625" y1="25250" x2="26333" y2="25875"/>
                        <a14:foregroundMark x1="64583" y1="24458" x2="79125" y2="48042"/>
                        <a14:foregroundMark x1="79125" y1="48042" x2="85167" y2="54208"/>
                        <a14:foregroundMark x1="85167" y1="54208" x2="90208" y2="68583"/>
                        <a14:foregroundMark x1="90208" y1="68583" x2="85375" y2="74125"/>
                        <a14:foregroundMark x1="85375" y1="74125" x2="33708" y2="76417"/>
                        <a14:foregroundMark x1="33708" y1="76417" x2="5167" y2="25042"/>
                        <a14:foregroundMark x1="5167" y1="25042" x2="12375" y2="23958"/>
                        <a14:foregroundMark x1="12375" y1="23958" x2="30458" y2="26208"/>
                        <a14:foregroundMark x1="30458" y1="26208" x2="66042" y2="24292"/>
                        <a14:foregroundMark x1="63500" y1="23792" x2="11583" y2="23083"/>
                        <a14:foregroundMark x1="11583" y1="23083" x2="5125" y2="26333"/>
                        <a14:foregroundMark x1="5125" y1="26333" x2="28875" y2="64500"/>
                        <a14:foregroundMark x1="28875" y1="64500" x2="30750" y2="71542"/>
                        <a14:foregroundMark x1="30750" y1="71542" x2="34458" y2="77458"/>
                        <a14:foregroundMark x1="34458" y1="77458" x2="42917" y2="77000"/>
                        <a14:foregroundMark x1="42917" y1="77000" x2="49917" y2="77458"/>
                        <a14:foregroundMark x1="49917" y1="77458" x2="56875" y2="76917"/>
                        <a14:foregroundMark x1="56875" y1="76917" x2="63792" y2="78417"/>
                        <a14:foregroundMark x1="63792" y1="78417" x2="71250" y2="77125"/>
                        <a14:foregroundMark x1="71250" y1="77125" x2="78333" y2="77792"/>
                        <a14:foregroundMark x1="78333" y1="77792" x2="88792" y2="77125"/>
                        <a14:foregroundMark x1="88792" y1="77125" x2="94750" y2="73417"/>
                        <a14:foregroundMark x1="94750" y1="73417" x2="64958" y2="24292"/>
                        <a14:foregroundMark x1="64958" y1="24292" x2="63792" y2="24292"/>
                        <a14:foregroundMark x1="91750" y1="71292" x2="87750" y2="76958"/>
                        <a14:foregroundMark x1="87750" y1="76958" x2="38625" y2="77750"/>
                        <a14:foregroundMark x1="38625" y1="77750" x2="32375" y2="76042"/>
                        <a14:foregroundMark x1="32375" y1="75875" x2="31917" y2="74917"/>
                        <a14:foregroundMark x1="37292" y1="78250" x2="32083" y2="75417"/>
                      </a14:backgroundRemoval>
                    </a14:imgEffect>
                  </a14:imgLayer>
                </a14:imgProps>
              </a:ext>
              <a:ext uri="{28A0092B-C50C-407E-A947-70E740481C1C}">
                <a14:useLocalDpi xmlns:a14="http://schemas.microsoft.com/office/drawing/2010/main" val="0"/>
              </a:ext>
            </a:extLst>
          </a:blip>
          <a:srcRect l="2902" t="21493" r="3367" b="20994"/>
          <a:stretch/>
        </p:blipFill>
        <p:spPr>
          <a:xfrm rot="18021875">
            <a:off x="1342744" y="3488735"/>
            <a:ext cx="3576601" cy="2194560"/>
          </a:xfrm>
          <a:prstGeom prst="rect">
            <a:avLst/>
          </a:prstGeom>
        </p:spPr>
      </p:pic>
      <p:sp>
        <p:nvSpPr>
          <p:cNvPr id="11" name="Rectangle 10">
            <a:extLst>
              <a:ext uri="{FF2B5EF4-FFF2-40B4-BE49-F238E27FC236}">
                <a16:creationId xmlns:a16="http://schemas.microsoft.com/office/drawing/2014/main" id="{8BEB2220-16F2-4C4A-AED5-2B776D239E47}"/>
              </a:ext>
            </a:extLst>
          </p:cNvPr>
          <p:cNvSpPr/>
          <p:nvPr/>
        </p:nvSpPr>
        <p:spPr>
          <a:xfrm>
            <a:off x="5905092" y="2699656"/>
            <a:ext cx="3568882" cy="3640115"/>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Up Arrow 11">
            <a:extLst>
              <a:ext uri="{FF2B5EF4-FFF2-40B4-BE49-F238E27FC236}">
                <a16:creationId xmlns:a16="http://schemas.microsoft.com/office/drawing/2014/main" id="{A2B1A87C-8CE5-A942-8B44-979D42D1073E}"/>
              </a:ext>
            </a:extLst>
          </p:cNvPr>
          <p:cNvSpPr/>
          <p:nvPr/>
        </p:nvSpPr>
        <p:spPr>
          <a:xfrm rot="2470002">
            <a:off x="9154201" y="2769566"/>
            <a:ext cx="169041" cy="43896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3F761C33-C00F-854E-B0DB-5D0DEC3DC6BA}"/>
              </a:ext>
            </a:extLst>
          </p:cNvPr>
          <p:cNvSpPr/>
          <p:nvPr/>
        </p:nvSpPr>
        <p:spPr>
          <a:xfrm>
            <a:off x="4223656" y="4637314"/>
            <a:ext cx="2449286" cy="1058027"/>
          </a:xfrm>
          <a:custGeom>
            <a:avLst/>
            <a:gdLst>
              <a:gd name="connsiteX0" fmla="*/ 2449286 w 2449286"/>
              <a:gd name="connsiteY0" fmla="*/ 217715 h 1058027"/>
              <a:gd name="connsiteX1" fmla="*/ 1632857 w 2449286"/>
              <a:gd name="connsiteY1" fmla="*/ 1055915 h 1058027"/>
              <a:gd name="connsiteX2" fmla="*/ 0 w 2449286"/>
              <a:gd name="connsiteY2" fmla="*/ 0 h 1058027"/>
            </a:gdLst>
            <a:ahLst/>
            <a:cxnLst>
              <a:cxn ang="0">
                <a:pos x="connsiteX0" y="connsiteY0"/>
              </a:cxn>
              <a:cxn ang="0">
                <a:pos x="connsiteX1" y="connsiteY1"/>
              </a:cxn>
              <a:cxn ang="0">
                <a:pos x="connsiteX2" y="connsiteY2"/>
              </a:cxn>
            </a:cxnLst>
            <a:rect l="l" t="t" r="r" b="b"/>
            <a:pathLst>
              <a:path w="2449286" h="1058027">
                <a:moveTo>
                  <a:pt x="2449286" y="217715"/>
                </a:moveTo>
                <a:cubicBezTo>
                  <a:pt x="2245178" y="654958"/>
                  <a:pt x="2041071" y="1092201"/>
                  <a:pt x="1632857" y="1055915"/>
                </a:cubicBezTo>
                <a:cubicBezTo>
                  <a:pt x="1224643" y="1019629"/>
                  <a:pt x="612321" y="509814"/>
                  <a:pt x="0" y="0"/>
                </a:cubicBezTo>
              </a:path>
            </a:pathLst>
          </a:custGeom>
          <a:no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1ABFCC-5A7C-8C45-ADDA-1872F3450567}"/>
              </a:ext>
            </a:extLst>
          </p:cNvPr>
          <p:cNvSpPr/>
          <p:nvPr/>
        </p:nvSpPr>
        <p:spPr>
          <a:xfrm>
            <a:off x="5905092" y="3209912"/>
            <a:ext cx="3178628" cy="312911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6639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Comparing control </a:t>
            </a:r>
            <a:r>
              <a:rPr lang="en-US" dirty="0" smtClean="0"/>
              <a:t>files:</a:t>
            </a:r>
            <a:endParaRPr lang="en-US" dirty="0"/>
          </a:p>
        </p:txBody>
      </p:sp>
      <p:sp>
        <p:nvSpPr>
          <p:cNvPr id="3" name="Content Placeholder 2"/>
          <p:cNvSpPr>
            <a:spLocks noGrp="1"/>
          </p:cNvSpPr>
          <p:nvPr>
            <p:ph sz="half" idx="1"/>
          </p:nvPr>
        </p:nvSpPr>
        <p:spPr>
          <a:xfrm>
            <a:off x="6566505" y="1894746"/>
            <a:ext cx="3840238" cy="4625795"/>
          </a:xfrm>
        </p:spPr>
        <p:txBody>
          <a:bodyPr>
            <a:noAutofit/>
          </a:bodyPr>
          <a:lstStyle/>
          <a:p>
            <a:pPr marL="0" indent="0">
              <a:lnSpc>
                <a:spcPct val="120000"/>
              </a:lnSpc>
              <a:spcBef>
                <a:spcPts val="0"/>
              </a:spcBef>
              <a:buNone/>
            </a:pPr>
            <a:r>
              <a:rPr lang="en-US" sz="1400" b="1" dirty="0"/>
              <a:t># GEMC TYPE (DEFULT IS NVT_GEMC) </a:t>
            </a:r>
          </a:p>
          <a:p>
            <a:pPr marL="0" indent="0">
              <a:lnSpc>
                <a:spcPct val="120000"/>
              </a:lnSpc>
              <a:spcBef>
                <a:spcPts val="0"/>
              </a:spcBef>
              <a:buNone/>
            </a:pPr>
            <a:r>
              <a:rPr lang="en-US" sz="1400" dirty="0"/>
              <a:t>GEMC</a:t>
            </a:r>
            <a:r>
              <a:rPr lang="en-US" sz="1400" dirty="0">
                <a:solidFill>
                  <a:srgbClr val="FF0000"/>
                </a:solidFill>
              </a:rPr>
              <a:t>          NPT</a:t>
            </a:r>
          </a:p>
          <a:p>
            <a:pPr marL="0" indent="0">
              <a:lnSpc>
                <a:spcPct val="120000"/>
              </a:lnSpc>
              <a:spcBef>
                <a:spcPts val="0"/>
              </a:spcBef>
              <a:buNone/>
            </a:pPr>
            <a:r>
              <a:rPr lang="en-US" sz="1400" dirty="0">
                <a:solidFill>
                  <a:srgbClr val="FF0000"/>
                </a:solidFill>
              </a:rPr>
              <a:t>Pressure      5.0</a:t>
            </a:r>
          </a:p>
          <a:p>
            <a:pPr marL="0" indent="0">
              <a:lnSpc>
                <a:spcPct val="120000"/>
              </a:lnSpc>
              <a:spcBef>
                <a:spcPts val="0"/>
              </a:spcBef>
              <a:buNone/>
            </a:pPr>
            <a:r>
              <a:rPr lang="en-US" sz="1400" dirty="0">
                <a:solidFill>
                  <a:srgbClr val="FF0000"/>
                </a:solidFill>
              </a:rPr>
              <a:t>FixVolBox0    true</a:t>
            </a:r>
          </a:p>
          <a:p>
            <a:pPr marL="0" indent="0">
              <a:lnSpc>
                <a:spcPct val="120000"/>
              </a:lnSpc>
              <a:spcBef>
                <a:spcPts val="0"/>
              </a:spcBef>
              <a:buNone/>
            </a:pPr>
            <a:r>
              <a:rPr lang="en-US" sz="1400" b="1" dirty="0"/>
              <a:t># MOVE FREQUENCY              </a:t>
            </a:r>
          </a:p>
          <a:p>
            <a:pPr marL="0" indent="0">
              <a:lnSpc>
                <a:spcPct val="120000"/>
              </a:lnSpc>
              <a:spcBef>
                <a:spcPts val="0"/>
              </a:spcBef>
              <a:buNone/>
            </a:pPr>
            <a:r>
              <a:rPr lang="en-US" sz="1400" dirty="0" err="1"/>
              <a:t>DisFreq</a:t>
            </a:r>
            <a:r>
              <a:rPr lang="en-US" sz="1400" dirty="0"/>
              <a:t>                    </a:t>
            </a:r>
            <a:r>
              <a:rPr lang="en-US" sz="1400" dirty="0">
                <a:solidFill>
                  <a:srgbClr val="FF0000"/>
                </a:solidFill>
              </a:rPr>
              <a:t>0.48</a:t>
            </a:r>
            <a:r>
              <a:rPr lang="en-US" sz="1400" dirty="0"/>
              <a:t>  </a:t>
            </a:r>
          </a:p>
          <a:p>
            <a:pPr marL="0" indent="0">
              <a:lnSpc>
                <a:spcPct val="120000"/>
              </a:lnSpc>
              <a:spcBef>
                <a:spcPts val="0"/>
              </a:spcBef>
              <a:buNone/>
            </a:pPr>
            <a:r>
              <a:rPr lang="en-US" sz="1400" dirty="0" err="1"/>
              <a:t>RotFreq</a:t>
            </a:r>
            <a:r>
              <a:rPr lang="en-US" sz="1400" dirty="0"/>
              <a:t>	           0.00   </a:t>
            </a:r>
          </a:p>
          <a:p>
            <a:pPr marL="0" indent="0">
              <a:lnSpc>
                <a:spcPct val="120000"/>
              </a:lnSpc>
              <a:spcBef>
                <a:spcPts val="0"/>
              </a:spcBef>
              <a:buNone/>
            </a:pPr>
            <a:r>
              <a:rPr lang="en-US" sz="1400" dirty="0" err="1"/>
              <a:t>IntraSwapFreq</a:t>
            </a:r>
            <a:r>
              <a:rPr lang="en-US" sz="1400" dirty="0"/>
              <a:t>       </a:t>
            </a:r>
            <a:r>
              <a:rPr lang="en-US" sz="1400" dirty="0">
                <a:solidFill>
                  <a:srgbClr val="FF0000"/>
                </a:solidFill>
              </a:rPr>
              <a:t>0.20</a:t>
            </a:r>
          </a:p>
          <a:p>
            <a:pPr marL="0" indent="0">
              <a:lnSpc>
                <a:spcPct val="120000"/>
              </a:lnSpc>
              <a:spcBef>
                <a:spcPts val="0"/>
              </a:spcBef>
              <a:buNone/>
            </a:pPr>
            <a:r>
              <a:rPr lang="en-US" sz="1400" dirty="0" err="1"/>
              <a:t>SwapFreq</a:t>
            </a:r>
            <a:r>
              <a:rPr lang="en-US" sz="1400" dirty="0"/>
              <a:t>	           </a:t>
            </a:r>
            <a:r>
              <a:rPr lang="en-US" sz="1400" dirty="0">
                <a:solidFill>
                  <a:srgbClr val="FF0000"/>
                </a:solidFill>
              </a:rPr>
              <a:t>0.30</a:t>
            </a:r>
          </a:p>
          <a:p>
            <a:pPr marL="0" indent="0">
              <a:lnSpc>
                <a:spcPct val="120000"/>
              </a:lnSpc>
              <a:spcBef>
                <a:spcPts val="0"/>
              </a:spcBef>
              <a:buNone/>
            </a:pPr>
            <a:r>
              <a:rPr lang="en-US" sz="1400" dirty="0" err="1"/>
              <a:t>VolFreq</a:t>
            </a:r>
            <a:r>
              <a:rPr lang="en-US" sz="1400" dirty="0"/>
              <a:t>                    0.02</a:t>
            </a:r>
            <a:endParaRPr lang="en-US" sz="1400" dirty="0">
              <a:solidFill>
                <a:srgbClr val="FF0000"/>
              </a:solidFill>
            </a:endParaRPr>
          </a:p>
          <a:p>
            <a:pPr marL="0" indent="0">
              <a:lnSpc>
                <a:spcPct val="120000"/>
              </a:lnSpc>
              <a:spcBef>
                <a:spcPts val="0"/>
              </a:spcBef>
              <a:buNone/>
            </a:pPr>
            <a:r>
              <a:rPr lang="en-US" sz="1400" b="1" dirty="0"/>
              <a:t># BOX DIMENSION #, X, Y, Z</a:t>
            </a:r>
          </a:p>
          <a:p>
            <a:pPr marL="0" indent="0">
              <a:lnSpc>
                <a:spcPct val="120000"/>
              </a:lnSpc>
              <a:spcBef>
                <a:spcPts val="0"/>
              </a:spcBef>
              <a:buNone/>
            </a:pPr>
            <a:r>
              <a:rPr lang="en-US" sz="1400" dirty="0"/>
              <a:t>CellBasisVector1  0  </a:t>
            </a:r>
            <a:r>
              <a:rPr lang="en-US" sz="1400" dirty="0">
                <a:solidFill>
                  <a:srgbClr val="FF0000"/>
                </a:solidFill>
              </a:rPr>
              <a:t>36.8140   0.0      0.0</a:t>
            </a:r>
          </a:p>
          <a:p>
            <a:pPr marL="0" indent="0">
              <a:lnSpc>
                <a:spcPct val="120000"/>
              </a:lnSpc>
              <a:spcBef>
                <a:spcPts val="0"/>
              </a:spcBef>
              <a:buNone/>
            </a:pPr>
            <a:r>
              <a:rPr lang="en-US" sz="1400" dirty="0"/>
              <a:t>CellBasisVector2  0  </a:t>
            </a:r>
            <a:r>
              <a:rPr lang="en-US" sz="1400" dirty="0">
                <a:solidFill>
                  <a:srgbClr val="FF0000"/>
                </a:solidFill>
              </a:rPr>
              <a:t>18.2583  31.9880   0.0</a:t>
            </a:r>
          </a:p>
          <a:p>
            <a:pPr marL="0" indent="0">
              <a:lnSpc>
                <a:spcPct val="120000"/>
              </a:lnSpc>
              <a:spcBef>
                <a:spcPts val="0"/>
              </a:spcBef>
              <a:buNone/>
            </a:pPr>
            <a:r>
              <a:rPr lang="en-US" sz="1400" dirty="0"/>
              <a:t>CellBasisVector3  0  </a:t>
            </a:r>
            <a:r>
              <a:rPr lang="en-US" sz="1400" dirty="0">
                <a:solidFill>
                  <a:srgbClr val="FF0000"/>
                </a:solidFill>
              </a:rPr>
              <a:t>18.2712  10.5596  30.1748</a:t>
            </a:r>
          </a:p>
          <a:p>
            <a:pPr marL="0" indent="0">
              <a:lnSpc>
                <a:spcPct val="120000"/>
              </a:lnSpc>
              <a:spcBef>
                <a:spcPts val="0"/>
              </a:spcBef>
              <a:buNone/>
            </a:pPr>
            <a:endParaRPr lang="en-US" sz="1400" dirty="0"/>
          </a:p>
          <a:p>
            <a:pPr marL="0" indent="0">
              <a:lnSpc>
                <a:spcPct val="120000"/>
              </a:lnSpc>
              <a:spcBef>
                <a:spcPts val="0"/>
              </a:spcBef>
              <a:buNone/>
            </a:pPr>
            <a:r>
              <a:rPr lang="en-US" sz="1400" dirty="0"/>
              <a:t>CellBasisVector1  1  103.00   0.00   0.00</a:t>
            </a:r>
          </a:p>
          <a:p>
            <a:pPr marL="0" indent="0">
              <a:lnSpc>
                <a:spcPct val="120000"/>
              </a:lnSpc>
              <a:spcBef>
                <a:spcPts val="0"/>
              </a:spcBef>
              <a:buNone/>
            </a:pPr>
            <a:r>
              <a:rPr lang="en-US" sz="1400" dirty="0"/>
              <a:t>CellBasisVector2  1   0.00  103.00   0.00</a:t>
            </a:r>
          </a:p>
          <a:p>
            <a:pPr marL="0" indent="0">
              <a:lnSpc>
                <a:spcPct val="120000"/>
              </a:lnSpc>
              <a:spcBef>
                <a:spcPts val="0"/>
              </a:spcBef>
              <a:buNone/>
            </a:pPr>
            <a:r>
              <a:rPr lang="en-US" sz="1400" dirty="0"/>
              <a:t>CellBasisVector3  1   0.00  00.00  103.00</a:t>
            </a:r>
            <a:endParaRPr lang="en-US" sz="1400" b="1" dirty="0"/>
          </a:p>
        </p:txBody>
      </p:sp>
      <p:cxnSp>
        <p:nvCxnSpPr>
          <p:cNvPr id="5" name="Straight Connector 4"/>
          <p:cNvCxnSpPr/>
          <p:nvPr/>
        </p:nvCxnSpPr>
        <p:spPr>
          <a:xfrm>
            <a:off x="928551" y="1319322"/>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7A5815-BD8C-AC47-ABB1-D5009803A6D1}"/>
              </a:ext>
            </a:extLst>
          </p:cNvPr>
          <p:cNvSpPr txBox="1"/>
          <p:nvPr/>
        </p:nvSpPr>
        <p:spPr>
          <a:xfrm>
            <a:off x="7476836" y="1381200"/>
            <a:ext cx="1784527" cy="523220"/>
          </a:xfrm>
          <a:prstGeom prst="rect">
            <a:avLst/>
          </a:prstGeom>
          <a:noFill/>
        </p:spPr>
        <p:txBody>
          <a:bodyPr wrap="none" rtlCol="0">
            <a:spAutoFit/>
          </a:bodyPr>
          <a:lstStyle/>
          <a:p>
            <a:r>
              <a:rPr lang="en-US" sz="2800" b="1" u="sng" dirty="0"/>
              <a:t>NPT-GEMC</a:t>
            </a:r>
          </a:p>
        </p:txBody>
      </p:sp>
      <p:sp>
        <p:nvSpPr>
          <p:cNvPr id="10" name="Content Placeholder 2">
            <a:extLst>
              <a:ext uri="{FF2B5EF4-FFF2-40B4-BE49-F238E27FC236}">
                <a16:creationId xmlns:a16="http://schemas.microsoft.com/office/drawing/2014/main" id="{92E363FB-C7CD-DE49-8835-7C256B83B3FB}"/>
              </a:ext>
            </a:extLst>
          </p:cNvPr>
          <p:cNvSpPr txBox="1">
            <a:spLocks/>
          </p:cNvSpPr>
          <p:nvPr/>
        </p:nvSpPr>
        <p:spPr>
          <a:xfrm>
            <a:off x="1771347" y="1894746"/>
            <a:ext cx="3637845" cy="46257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400" b="1" dirty="0"/>
              <a:t># GEMC TYPE (DEFULT IS NVT_GEMC) </a:t>
            </a:r>
          </a:p>
          <a:p>
            <a:pPr marL="0" indent="0">
              <a:lnSpc>
                <a:spcPct val="120000"/>
              </a:lnSpc>
              <a:spcBef>
                <a:spcPts val="0"/>
              </a:spcBef>
              <a:buFont typeface="Arial" panose="020B0604020202020204" pitchFamily="34" charset="0"/>
              <a:buNone/>
            </a:pPr>
            <a:r>
              <a:rPr lang="en-US" sz="1400" dirty="0"/>
              <a:t>GEMC</a:t>
            </a:r>
            <a:r>
              <a:rPr lang="en-US" sz="1400" dirty="0">
                <a:solidFill>
                  <a:srgbClr val="FF0000"/>
                </a:solidFill>
              </a:rPr>
              <a:t>          NVT</a:t>
            </a:r>
          </a:p>
          <a:p>
            <a:pPr marL="0" indent="0">
              <a:lnSpc>
                <a:spcPct val="120000"/>
              </a:lnSpc>
              <a:spcBef>
                <a:spcPts val="0"/>
              </a:spcBef>
              <a:buNone/>
            </a:pPr>
            <a:r>
              <a:rPr lang="en-US" sz="1400" b="1" dirty="0"/>
              <a:t># MOVE FREQUENCY              </a:t>
            </a:r>
          </a:p>
          <a:p>
            <a:pPr marL="0" indent="0">
              <a:lnSpc>
                <a:spcPct val="120000"/>
              </a:lnSpc>
              <a:spcBef>
                <a:spcPts val="0"/>
              </a:spcBef>
              <a:buNone/>
            </a:pPr>
            <a:r>
              <a:rPr lang="en-US" sz="1400" dirty="0" err="1"/>
              <a:t>DisFreq</a:t>
            </a:r>
            <a:r>
              <a:rPr lang="en-US" sz="1400" dirty="0"/>
              <a:t>                    </a:t>
            </a:r>
            <a:r>
              <a:rPr lang="en-US" sz="1400" dirty="0">
                <a:solidFill>
                  <a:srgbClr val="FF0000"/>
                </a:solidFill>
              </a:rPr>
              <a:t>0.68</a:t>
            </a:r>
            <a:r>
              <a:rPr lang="en-US" sz="1400" dirty="0"/>
              <a:t>  </a:t>
            </a:r>
          </a:p>
          <a:p>
            <a:pPr marL="0" indent="0">
              <a:lnSpc>
                <a:spcPct val="120000"/>
              </a:lnSpc>
              <a:spcBef>
                <a:spcPts val="0"/>
              </a:spcBef>
              <a:buNone/>
            </a:pPr>
            <a:r>
              <a:rPr lang="en-US" sz="1400" dirty="0" err="1"/>
              <a:t>RotFreq</a:t>
            </a:r>
            <a:r>
              <a:rPr lang="en-US" sz="1400" dirty="0"/>
              <a:t>	           0.00   </a:t>
            </a:r>
          </a:p>
          <a:p>
            <a:pPr marL="0" indent="0">
              <a:lnSpc>
                <a:spcPct val="120000"/>
              </a:lnSpc>
              <a:spcBef>
                <a:spcPts val="0"/>
              </a:spcBef>
              <a:buNone/>
            </a:pPr>
            <a:r>
              <a:rPr lang="en-US" sz="1400" dirty="0" err="1"/>
              <a:t>IntraSwapFreq</a:t>
            </a:r>
            <a:r>
              <a:rPr lang="en-US" sz="1400" dirty="0"/>
              <a:t>       </a:t>
            </a:r>
            <a:r>
              <a:rPr lang="en-US" sz="1400" dirty="0">
                <a:solidFill>
                  <a:srgbClr val="FF0000"/>
                </a:solidFill>
              </a:rPr>
              <a:t>0.10</a:t>
            </a:r>
          </a:p>
          <a:p>
            <a:pPr marL="0" indent="0">
              <a:lnSpc>
                <a:spcPct val="120000"/>
              </a:lnSpc>
              <a:spcBef>
                <a:spcPts val="0"/>
              </a:spcBef>
              <a:buNone/>
            </a:pPr>
            <a:r>
              <a:rPr lang="en-US" sz="1400" dirty="0" err="1"/>
              <a:t>SwapFreq</a:t>
            </a:r>
            <a:r>
              <a:rPr lang="en-US" sz="1400" dirty="0"/>
              <a:t>	           </a:t>
            </a:r>
            <a:r>
              <a:rPr lang="en-US" sz="1400" dirty="0">
                <a:solidFill>
                  <a:srgbClr val="FF0000"/>
                </a:solidFill>
              </a:rPr>
              <a:t>0.20</a:t>
            </a:r>
          </a:p>
          <a:p>
            <a:pPr marL="0" indent="0">
              <a:lnSpc>
                <a:spcPct val="120000"/>
              </a:lnSpc>
              <a:spcBef>
                <a:spcPts val="0"/>
              </a:spcBef>
              <a:buNone/>
            </a:pPr>
            <a:r>
              <a:rPr lang="en-US" sz="1400" dirty="0" err="1"/>
              <a:t>VolFreq</a:t>
            </a:r>
            <a:r>
              <a:rPr lang="en-US" sz="1400" dirty="0"/>
              <a:t>                    0.02</a:t>
            </a:r>
          </a:p>
          <a:p>
            <a:pPr marL="0" indent="0">
              <a:lnSpc>
                <a:spcPct val="120000"/>
              </a:lnSpc>
              <a:spcBef>
                <a:spcPts val="0"/>
              </a:spcBef>
              <a:buFont typeface="Arial" panose="020B0604020202020204" pitchFamily="34" charset="0"/>
              <a:buNone/>
            </a:pPr>
            <a:r>
              <a:rPr lang="en-US" sz="1400" b="1" dirty="0"/>
              <a:t># BOX DIMENSION #, X, Y, Z</a:t>
            </a:r>
          </a:p>
          <a:p>
            <a:pPr marL="0" indent="0">
              <a:lnSpc>
                <a:spcPct val="120000"/>
              </a:lnSpc>
              <a:spcBef>
                <a:spcPts val="0"/>
              </a:spcBef>
              <a:buNone/>
            </a:pPr>
            <a:r>
              <a:rPr lang="en-US" sz="1400" dirty="0"/>
              <a:t>CellBasisVector1  0   </a:t>
            </a:r>
            <a:r>
              <a:rPr lang="en-US" sz="1400" dirty="0">
                <a:solidFill>
                  <a:srgbClr val="FF0000"/>
                </a:solidFill>
              </a:rPr>
              <a:t>37.00</a:t>
            </a:r>
            <a:r>
              <a:rPr lang="en-US" sz="1400" dirty="0"/>
              <a:t>    0.00  0.00</a:t>
            </a:r>
          </a:p>
          <a:p>
            <a:pPr marL="0" indent="0">
              <a:lnSpc>
                <a:spcPct val="120000"/>
              </a:lnSpc>
              <a:spcBef>
                <a:spcPts val="0"/>
              </a:spcBef>
              <a:buNone/>
            </a:pPr>
            <a:r>
              <a:rPr lang="en-US" sz="1400" dirty="0"/>
              <a:t>CellBasisVector2  0    0.00   </a:t>
            </a:r>
            <a:r>
              <a:rPr lang="en-US" sz="1400" dirty="0">
                <a:solidFill>
                  <a:srgbClr val="FF0000"/>
                </a:solidFill>
              </a:rPr>
              <a:t>37.00</a:t>
            </a:r>
            <a:r>
              <a:rPr lang="en-US" sz="1400" dirty="0"/>
              <a:t>  0.00</a:t>
            </a:r>
          </a:p>
          <a:p>
            <a:pPr marL="0" indent="0">
              <a:lnSpc>
                <a:spcPct val="120000"/>
              </a:lnSpc>
              <a:spcBef>
                <a:spcPts val="0"/>
              </a:spcBef>
              <a:buNone/>
            </a:pPr>
            <a:r>
              <a:rPr lang="en-US" sz="1400" dirty="0"/>
              <a:t>CellBasisVector3  0    0.00    0.00 </a:t>
            </a:r>
            <a:r>
              <a:rPr lang="en-US" sz="1400" dirty="0">
                <a:solidFill>
                  <a:srgbClr val="FF0000"/>
                </a:solidFill>
              </a:rPr>
              <a:t>37.00</a:t>
            </a:r>
            <a:r>
              <a:rPr lang="en-US" sz="1400" dirty="0"/>
              <a:t> </a:t>
            </a:r>
          </a:p>
          <a:p>
            <a:pPr marL="0" indent="0">
              <a:lnSpc>
                <a:spcPct val="120000"/>
              </a:lnSpc>
              <a:spcBef>
                <a:spcPts val="0"/>
              </a:spcBef>
              <a:buNone/>
            </a:pPr>
            <a:endParaRPr lang="en-US" sz="1400" dirty="0"/>
          </a:p>
          <a:p>
            <a:pPr marL="0" indent="0">
              <a:lnSpc>
                <a:spcPct val="120000"/>
              </a:lnSpc>
              <a:spcBef>
                <a:spcPts val="0"/>
              </a:spcBef>
              <a:buNone/>
            </a:pPr>
            <a:r>
              <a:rPr lang="en-US" sz="1400" dirty="0"/>
              <a:t>CellBasisVector1  1   58.00    0.00  0.00</a:t>
            </a:r>
          </a:p>
          <a:p>
            <a:pPr marL="0" indent="0">
              <a:lnSpc>
                <a:spcPct val="120000"/>
              </a:lnSpc>
              <a:spcBef>
                <a:spcPts val="0"/>
              </a:spcBef>
              <a:buNone/>
            </a:pPr>
            <a:r>
              <a:rPr lang="en-US" sz="1400" dirty="0"/>
              <a:t>CellBasisVector2  1    0.00   58.00  0.00</a:t>
            </a:r>
          </a:p>
          <a:p>
            <a:pPr marL="0" indent="0">
              <a:lnSpc>
                <a:spcPct val="120000"/>
              </a:lnSpc>
              <a:spcBef>
                <a:spcPts val="0"/>
              </a:spcBef>
              <a:buNone/>
            </a:pPr>
            <a:r>
              <a:rPr lang="en-US" sz="1400" dirty="0"/>
              <a:t>CellBasisVector3  1    0.00    0.00 58.00</a:t>
            </a:r>
            <a:endParaRPr lang="en-US" sz="1400" b="1" dirty="0"/>
          </a:p>
        </p:txBody>
      </p:sp>
      <p:sp>
        <p:nvSpPr>
          <p:cNvPr id="11" name="TextBox 10">
            <a:extLst>
              <a:ext uri="{FF2B5EF4-FFF2-40B4-BE49-F238E27FC236}">
                <a16:creationId xmlns:a16="http://schemas.microsoft.com/office/drawing/2014/main" id="{94024CFD-9016-1C4F-943B-7F60EFA6CA26}"/>
              </a:ext>
            </a:extLst>
          </p:cNvPr>
          <p:cNvSpPr txBox="1"/>
          <p:nvPr/>
        </p:nvSpPr>
        <p:spPr>
          <a:xfrm>
            <a:off x="2687073" y="1381200"/>
            <a:ext cx="1806392" cy="523220"/>
          </a:xfrm>
          <a:prstGeom prst="rect">
            <a:avLst/>
          </a:prstGeom>
          <a:noFill/>
        </p:spPr>
        <p:txBody>
          <a:bodyPr wrap="none" rtlCol="0">
            <a:spAutoFit/>
          </a:bodyPr>
          <a:lstStyle/>
          <a:p>
            <a:r>
              <a:rPr lang="en-US" sz="2800" b="1" u="sng" dirty="0"/>
              <a:t>NVT-GEMC</a:t>
            </a:r>
          </a:p>
        </p:txBody>
      </p:sp>
    </p:spTree>
    <p:extLst>
      <p:ext uri="{BB962C8B-B14F-4D97-AF65-F5344CB8AC3E}">
        <p14:creationId xmlns:p14="http://schemas.microsoft.com/office/powerpoint/2010/main" val="28497559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51" y="273699"/>
            <a:ext cx="7886700" cy="748145"/>
          </a:xfrm>
        </p:spPr>
        <p:txBody>
          <a:bodyPr/>
          <a:lstStyle/>
          <a:p>
            <a:r>
              <a:rPr lang="en-US" dirty="0" smtClean="0"/>
              <a:t>Histogram Methods</a:t>
            </a:r>
            <a:endParaRPr lang="en-US" dirty="0"/>
          </a:p>
        </p:txBody>
      </p:sp>
      <p:sp>
        <p:nvSpPr>
          <p:cNvPr id="4" name="Slide Number Placeholder 3"/>
          <p:cNvSpPr>
            <a:spLocks noGrp="1"/>
          </p:cNvSpPr>
          <p:nvPr>
            <p:ph type="sldNum" sz="quarter" idx="12"/>
          </p:nvPr>
        </p:nvSpPr>
        <p:spPr/>
        <p:txBody>
          <a:bodyPr/>
          <a:lstStyle/>
          <a:p>
            <a:fld id="{1ED2FDF8-965A-4BF8-82BC-D25DBB59DE76}" type="slidenum">
              <a:rPr lang="en-US" smtClean="0"/>
              <a:t>64</a:t>
            </a:fld>
            <a:endParaRPr lang="en-US"/>
          </a:p>
        </p:txBody>
      </p:sp>
      <p:cxnSp>
        <p:nvCxnSpPr>
          <p:cNvPr id="10" name="Straight Connector 9"/>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E4C671-9FC0-EC43-AD07-8456CA9A6642}"/>
                  </a:ext>
                </a:extLst>
              </p:cNvPr>
              <p:cNvSpPr/>
              <p:nvPr/>
            </p:nvSpPr>
            <p:spPr>
              <a:xfrm>
                <a:off x="797464" y="2844536"/>
                <a:ext cx="2699329"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0">
                          <a:latin typeface="Cambria Math" panose="02040503050406030204" pitchFamily="18" charset="0"/>
                        </a:rPr>
                        <m:t>=</m:t>
                      </m:r>
                      <m:func>
                        <m:funcPr>
                          <m:ctrlPr>
                            <a:rPr lang="en-US" i="1">
                              <a:latin typeface="Cambria Math" panose="02040503050406030204" pitchFamily="18" charset="0"/>
                            </a:rPr>
                          </m:ctrlPr>
                        </m:funcPr>
                        <m:fNa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i="0">
                                      <a:latin typeface="Cambria Math" panose="02040503050406030204" pitchFamily="18" charset="0"/>
                                    </a:rPr>
                                    <m:t>k</m:t>
                                  </m:r>
                                </m:e>
                                <m:sub>
                                  <m:r>
                                    <m:rPr>
                                      <m:sty m:val="p"/>
                                    </m:rPr>
                                    <a:rPr lang="en-US" i="0">
                                      <a:latin typeface="Cambria Math" panose="02040503050406030204" pitchFamily="18" charset="0"/>
                                    </a:rPr>
                                    <m:t>B</m:t>
                                  </m:r>
                                </m:sub>
                              </m:sSub>
                              <m:r>
                                <a:rPr lang="en-US" i="1">
                                  <a:latin typeface="Cambria Math" panose="02040503050406030204" pitchFamily="18" charset="0"/>
                                </a:rPr>
                                <m:t>𝑇</m:t>
                              </m:r>
                            </m:num>
                            <m:den>
                              <m:r>
                                <a:rPr lang="en-US" i="1">
                                  <a:latin typeface="Cambria Math" panose="02040503050406030204" pitchFamily="18" charset="0"/>
                                </a:rPr>
                                <m:t>𝑉</m:t>
                              </m:r>
                            </m:den>
                          </m:f>
                          <m:r>
                            <m:rPr>
                              <m:sty m:val="p"/>
                            </m:rPr>
                            <a:rPr lang="en-US" i="0">
                              <a:latin typeface="Cambria Math" panose="02040503050406030204" pitchFamily="18" charset="0"/>
                            </a:rPr>
                            <m:t>ln</m:t>
                          </m:r>
                        </m:fName>
                        <m:e>
                          <m:r>
                            <m:rPr>
                              <m:sty m:val="p"/>
                            </m:rPr>
                            <a:rPr lang="en-US" i="0">
                              <a:latin typeface="Cambria Math" panose="02040503050406030204" pitchFamily="18" charset="0"/>
                            </a:rPr>
                            <m:t>Ξ</m:t>
                          </m:r>
                          <m:d>
                            <m:dPr>
                              <m:ctrlPr>
                                <a:rPr lang="en-US" i="1">
                                  <a:latin typeface="Cambria Math" panose="02040503050406030204" pitchFamily="18" charset="0"/>
                                </a:rPr>
                              </m:ctrlPr>
                            </m:dPr>
                            <m:e>
                              <m:r>
                                <a:rPr lang="en-US" i="1">
                                  <a:latin typeface="Cambria Math" panose="02040503050406030204" pitchFamily="18" charset="0"/>
                                </a:rPr>
                                <m:t>𝜇</m:t>
                              </m:r>
                              <m:r>
                                <a:rPr lang="en-US" i="0">
                                  <a:latin typeface="Cambria Math" panose="02040503050406030204" pitchFamily="18" charset="0"/>
                                </a:rPr>
                                <m:t>,</m:t>
                              </m:r>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𝑇</m:t>
                              </m:r>
                            </m:e>
                          </m:d>
                          <m:r>
                            <a:rPr lang="en-US" i="0">
                              <a:latin typeface="Cambria Math" panose="02040503050406030204" pitchFamily="18" charset="0"/>
                            </a:rPr>
                            <m:t>+</m:t>
                          </m:r>
                          <m:r>
                            <a:rPr lang="en-US" i="1">
                              <a:latin typeface="Cambria Math" panose="02040503050406030204" pitchFamily="18" charset="0"/>
                            </a:rPr>
                            <m:t>𝐶</m:t>
                          </m:r>
                        </m:e>
                      </m:func>
                    </m:oMath>
                  </m:oMathPara>
                </a14:m>
                <a:endParaRPr lang="en-US" dirty="0"/>
              </a:p>
            </p:txBody>
          </p:sp>
        </mc:Choice>
        <mc:Fallback xmlns="">
          <p:sp>
            <p:nvSpPr>
              <p:cNvPr id="5" name="Rectangle 4">
                <a:extLst>
                  <a:ext uri="{FF2B5EF4-FFF2-40B4-BE49-F238E27FC236}">
                    <a16:creationId xmlns:a16="http://schemas.microsoft.com/office/drawing/2014/main" id="{07E4C671-9FC0-EC43-AD07-8456CA9A6642}"/>
                  </a:ext>
                </a:extLst>
              </p:cNvPr>
              <p:cNvSpPr>
                <a:spLocks noRot="1" noChangeAspect="1" noMove="1" noResize="1" noEditPoints="1" noAdjustHandles="1" noChangeArrowheads="1" noChangeShapeType="1" noTextEdit="1"/>
              </p:cNvSpPr>
              <p:nvPr/>
            </p:nvSpPr>
            <p:spPr>
              <a:xfrm>
                <a:off x="797464" y="2844536"/>
                <a:ext cx="2699329" cy="6183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105B7DD-9FA4-EA4D-8AF9-3B78E39F36BB}"/>
                  </a:ext>
                </a:extLst>
              </p:cNvPr>
              <p:cNvSpPr/>
              <p:nvPr/>
            </p:nvSpPr>
            <p:spPr>
              <a:xfrm>
                <a:off x="797464" y="3915908"/>
                <a:ext cx="4735118" cy="2554545"/>
              </a:xfrm>
              <a:prstGeom prst="rect">
                <a:avLst/>
              </a:prstGeom>
            </p:spPr>
            <p:txBody>
              <a:bodyPr wrap="square">
                <a:spAutoFit/>
              </a:bodyPr>
              <a:lstStyle/>
              <a:p>
                <a:pPr algn="just"/>
                <a:r>
                  <a:rPr lang="en-US" sz="2000" dirty="0">
                    <a:solidFill>
                      <a:schemeClr val="tx1">
                        <a:lumMod val="75000"/>
                        <a:lumOff val="25000"/>
                      </a:schemeClr>
                    </a:solidFill>
                  </a:rPr>
                  <a:t>The constant </a:t>
                </a:r>
                <a14:m>
                  <m:oMath xmlns:m="http://schemas.openxmlformats.org/officeDocument/2006/math">
                    <m:r>
                      <a:rPr lang="en-US" sz="2000">
                        <a:solidFill>
                          <a:schemeClr val="tx1">
                            <a:lumMod val="75000"/>
                            <a:lumOff val="25000"/>
                          </a:schemeClr>
                        </a:solidFill>
                        <a:latin typeface="Cambria Math" panose="02040503050406030204" pitchFamily="18" charset="0"/>
                      </a:rPr>
                      <m:t>𝐶</m:t>
                    </m:r>
                  </m:oMath>
                </a14:m>
                <a:r>
                  <a:rPr lang="en-US" sz="2000" dirty="0">
                    <a:solidFill>
                      <a:schemeClr val="tx1">
                        <a:lumMod val="75000"/>
                        <a:lumOff val="25000"/>
                      </a:schemeClr>
                    </a:solidFill>
                  </a:rPr>
                  <a:t> is determined by extrapolating the predicted partition function to very low densities, where the system exhibits ideal gas behavior.</a:t>
                </a:r>
              </a:p>
              <a:p>
                <a:pPr algn="just"/>
                <a:endParaRPr lang="en-US" sz="2000" dirty="0">
                  <a:solidFill>
                    <a:schemeClr val="tx1">
                      <a:lumMod val="75000"/>
                      <a:lumOff val="25000"/>
                    </a:schemeClr>
                  </a:solidFill>
                </a:endParaRPr>
              </a:p>
              <a:p>
                <a:pPr algn="just"/>
                <a:r>
                  <a:rPr lang="en-US" sz="2000" dirty="0">
                    <a:solidFill>
                      <a:schemeClr val="tx1">
                        <a:lumMod val="75000"/>
                        <a:lumOff val="25000"/>
                      </a:schemeClr>
                    </a:solidFill>
                  </a:rPr>
                  <a:t>Locate coexistence by varying </a:t>
                </a:r>
                <a14:m>
                  <m:oMath xmlns:m="http://schemas.openxmlformats.org/officeDocument/2006/math">
                    <m:r>
                      <a:rPr lang="en-US" sz="2000" b="0" i="1" smtClean="0">
                        <a:solidFill>
                          <a:schemeClr val="tx1">
                            <a:lumMod val="75000"/>
                            <a:lumOff val="25000"/>
                          </a:schemeClr>
                        </a:solidFill>
                        <a:latin typeface="Cambria Math" panose="02040503050406030204" pitchFamily="18" charset="0"/>
                      </a:rPr>
                      <m:t>𝜇</m:t>
                    </m:r>
                  </m:oMath>
                </a14:m>
                <a:r>
                  <a:rPr lang="en-US" sz="2000" dirty="0">
                    <a:solidFill>
                      <a:schemeClr val="tx1">
                        <a:lumMod val="75000"/>
                        <a:lumOff val="25000"/>
                      </a:schemeClr>
                    </a:solidFill>
                  </a:rPr>
                  <a:t> until equal area is obtained under each peak of the distribution.</a:t>
                </a:r>
              </a:p>
            </p:txBody>
          </p:sp>
        </mc:Choice>
        <mc:Fallback xmlns="">
          <p:sp>
            <p:nvSpPr>
              <p:cNvPr id="6" name="Rectangle 5">
                <a:extLst>
                  <a:ext uri="{FF2B5EF4-FFF2-40B4-BE49-F238E27FC236}">
                    <a16:creationId xmlns:a16="http://schemas.microsoft.com/office/drawing/2014/main" id="{1105B7DD-9FA4-EA4D-8AF9-3B78E39F36BB}"/>
                  </a:ext>
                </a:extLst>
              </p:cNvPr>
              <p:cNvSpPr>
                <a:spLocks noRot="1" noChangeAspect="1" noMove="1" noResize="1" noEditPoints="1" noAdjustHandles="1" noChangeArrowheads="1" noChangeShapeType="1" noTextEdit="1"/>
              </p:cNvSpPr>
              <p:nvPr/>
            </p:nvSpPr>
            <p:spPr>
              <a:xfrm>
                <a:off x="797464" y="3915908"/>
                <a:ext cx="4735118" cy="2554545"/>
              </a:xfrm>
              <a:prstGeom prst="rect">
                <a:avLst/>
              </a:prstGeom>
              <a:blipFill>
                <a:blip r:embed="rId4"/>
                <a:stretch>
                  <a:fillRect l="-1416" t="-1193" r="-1287" b="-33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5D4AB11-3CD8-584D-80EA-D9EF9B897320}"/>
                  </a:ext>
                </a:extLst>
              </p:cNvPr>
              <p:cNvSpPr/>
              <p:nvPr/>
            </p:nvSpPr>
            <p:spPr>
              <a:xfrm>
                <a:off x="797464" y="1884394"/>
                <a:ext cx="6358577" cy="74193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𝑁</m:t>
                              </m:r>
                            </m:e>
                            <m:sub>
                              <m:r>
                                <a:rPr lang="en-US">
                                  <a:latin typeface="Cambria Math" charset="0"/>
                                </a:rPr>
                                <m:t>1</m:t>
                              </m:r>
                            </m:sub>
                          </m:sSub>
                          <m:r>
                            <a:rPr lang="en-US">
                              <a:latin typeface="Cambria Math" charset="0"/>
                            </a:rPr>
                            <m:t>, …,</m:t>
                          </m:r>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𝑛</m:t>
                              </m:r>
                            </m:sub>
                          </m:sSub>
                          <m:r>
                            <a:rPr lang="en-US">
                              <a:latin typeface="Cambria Math" charset="0"/>
                            </a:rPr>
                            <m:t>, </m:t>
                          </m:r>
                          <m:r>
                            <a:rPr lang="en-US" i="1">
                              <a:latin typeface="Cambria Math"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charset="0"/>
                            </a:rPr>
                            <m:t>Ω</m:t>
                          </m:r>
                          <m:sSub>
                            <m:sSubPr>
                              <m:ctrlPr>
                                <a:rPr lang="en-US" i="1">
                                  <a:latin typeface="Cambria Math" panose="02040503050406030204" pitchFamily="18" charset="0"/>
                                </a:rPr>
                              </m:ctrlPr>
                            </m:sSubPr>
                            <m:e>
                              <m:d>
                                <m:dPr>
                                  <m:endChr m:val=""/>
                                  <m:ctrlPr>
                                    <a:rPr lang="en-US" i="1">
                                      <a:latin typeface="Cambria Math" panose="02040503050406030204" pitchFamily="18" charset="0"/>
                                    </a:rPr>
                                  </m:ctrlPr>
                                </m:dPr>
                                <m:e>
                                  <m:r>
                                    <a:rPr lang="en-US" i="1">
                                      <a:latin typeface="Cambria Math" charset="0"/>
                                    </a:rPr>
                                    <m:t>𝑁</m:t>
                                  </m:r>
                                </m:e>
                              </m:d>
                            </m:e>
                            <m:sub>
                              <m:r>
                                <a:rPr lang="en-US">
                                  <a:latin typeface="Cambria Math" charset="0"/>
                                </a:rPr>
                                <m:t>1</m:t>
                              </m:r>
                            </m:sub>
                          </m:sSub>
                          <m:r>
                            <a:rPr lang="en-US">
                              <a:latin typeface="Cambria Math" charset="0"/>
                            </a:rPr>
                            <m:t>, …,</m:t>
                          </m:r>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𝑛</m:t>
                              </m:r>
                            </m:sub>
                          </m:sSub>
                          <m:r>
                            <a:rPr lang="en-US">
                              <a:latin typeface="Cambria Math" charset="0"/>
                            </a:rPr>
                            <m:t>, </m:t>
                          </m:r>
                          <m:r>
                            <a:rPr lang="en-US" i="1">
                              <a:latin typeface="Cambria Math" charset="0"/>
                            </a:rPr>
                            <m:t>𝑉</m:t>
                          </m:r>
                          <m:r>
                            <a:rPr lang="en-US">
                              <a:latin typeface="Cambria Math" charset="0"/>
                            </a:rPr>
                            <m:t>, </m:t>
                          </m:r>
                          <m:r>
                            <a:rPr lang="en-US" i="1">
                              <a:latin typeface="Cambria Math" charset="0"/>
                            </a:rPr>
                            <m:t>𝐸</m:t>
                          </m:r>
                          <m:r>
                            <a:rPr lang="en-US">
                              <a:latin typeface="Cambria Math" charset="0"/>
                            </a:rPr>
                            <m:t>)×</m:t>
                          </m:r>
                          <m:r>
                            <m:rPr>
                              <m:sty m:val="p"/>
                            </m:rPr>
                            <a:rPr lang="en-US" i="1">
                              <a:latin typeface="Cambria Math" charset="0"/>
                            </a:rPr>
                            <m:t>exp</m:t>
                          </m:r>
                          <m:r>
                            <a:rPr lang="en-US" b="0" i="1" smtClean="0">
                              <a:latin typeface="Cambria Math" panose="02040503050406030204" pitchFamily="18" charset="0"/>
                            </a:rPr>
                            <m:t>⁡(</m:t>
                          </m:r>
                          <m:r>
                            <a:rPr lang="en-US">
                              <a:latin typeface="Cambria Math" charset="0"/>
                            </a:rPr>
                            <m:t>−</m:t>
                          </m:r>
                          <m:r>
                            <a:rPr lang="en-US" i="1">
                              <a:latin typeface="Cambria Math" charset="0"/>
                            </a:rPr>
                            <m:t>𝛽</m:t>
                          </m:r>
                          <m:r>
                            <a:rPr lang="en-US" i="1">
                              <a:latin typeface="Cambria Math" charset="0"/>
                            </a:rPr>
                            <m:t>𝐸</m:t>
                          </m:r>
                          <m:r>
                            <a:rPr lang="en-US">
                              <a:latin typeface="Cambria Math" charset="0"/>
                            </a:rPr>
                            <m:t>+</m:t>
                          </m:r>
                          <m:nary>
                            <m:naryPr>
                              <m:chr m:val="∑"/>
                              <m:limLoc m:val="undOvr"/>
                              <m:ctrlPr>
                                <a:rPr lang="en-US" i="1">
                                  <a:latin typeface="Cambria Math" panose="02040503050406030204" pitchFamily="18" charset="0"/>
                                </a:rPr>
                              </m:ctrlPr>
                            </m:naryPr>
                            <m:sub>
                              <m:r>
                                <a:rPr lang="en-US" i="1">
                                  <a:latin typeface="Cambria Math" charset="0"/>
                                </a:rPr>
                                <m:t>𝑖</m:t>
                              </m:r>
                              <m:r>
                                <a:rPr lang="en-US">
                                  <a:latin typeface="Cambria Math" charset="0"/>
                                </a:rPr>
                                <m:t>=1</m:t>
                              </m:r>
                            </m:sub>
                            <m:sup>
                              <m:r>
                                <a:rPr lang="en-US" i="1">
                                  <a:latin typeface="Cambria Math" charset="0"/>
                                </a:rPr>
                                <m:t>𝑛</m:t>
                              </m:r>
                            </m:sup>
                            <m:e>
                              <m:d>
                                <m:dPr>
                                  <m:begChr m:val=""/>
                                  <m:ctrlPr>
                                    <a:rPr lang="en-US" i="1">
                                      <a:latin typeface="Cambria Math" panose="02040503050406030204" pitchFamily="18" charset="0"/>
                                    </a:rPr>
                                  </m:ctrlPr>
                                </m:dPr>
                                <m:e>
                                  <m:r>
                                    <a:rPr lang="en-US" i="1">
                                      <a:latin typeface="Cambria Math" charset="0"/>
                                    </a:rPr>
                                    <m:t>𝛽</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𝑖</m:t>
                                          </m:r>
                                        </m:sub>
                                      </m:sSub>
                                      <m:r>
                                        <a:rPr lang="en-US" i="1">
                                          <a:latin typeface="Cambria Math" charset="0"/>
                                        </a:rPr>
                                        <m:t>𝑁</m:t>
                                      </m:r>
                                    </m:e>
                                    <m:sub>
                                      <m:r>
                                        <a:rPr lang="en-US" i="1">
                                          <a:latin typeface="Cambria Math" charset="0"/>
                                        </a:rPr>
                                        <m:t>𝑖</m:t>
                                      </m:r>
                                    </m:sub>
                                  </m:sSub>
                                </m:e>
                              </m:d>
                            </m:e>
                          </m:nary>
                        </m:num>
                        <m:den>
                          <m:d>
                            <m:dPr>
                              <m:begChr m:val=""/>
                              <m:ctrlPr>
                                <a:rPr lang="en-US" i="1">
                                  <a:latin typeface="Cambria Math" panose="02040503050406030204" pitchFamily="18" charset="0"/>
                                </a:rPr>
                              </m:ctrlPr>
                            </m:dPr>
                            <m:e>
                              <m:r>
                                <m:rPr>
                                  <m:sty m:val="p"/>
                                </m:rPr>
                                <a:rPr lang="en-US">
                                  <a:latin typeface="Cambria Math" charset="0"/>
                                </a:rPr>
                                <m:t>Ξ</m:t>
                              </m:r>
                              <m:sSub>
                                <m:sSubPr>
                                  <m:ctrlPr>
                                    <a:rPr lang="en-US" i="1">
                                      <a:latin typeface="Cambria Math" panose="02040503050406030204" pitchFamily="18" charset="0"/>
                                    </a:rPr>
                                  </m:ctrlPr>
                                </m:sSubPr>
                                <m:e>
                                  <m:d>
                                    <m:dPr>
                                      <m:endChr m:val=""/>
                                      <m:ctrlPr>
                                        <a:rPr lang="en-US" i="1">
                                          <a:latin typeface="Cambria Math" panose="02040503050406030204" pitchFamily="18" charset="0"/>
                                        </a:rPr>
                                      </m:ctrlPr>
                                    </m:dPr>
                                    <m:e>
                                      <m:r>
                                        <a:rPr lang="en-US" i="1">
                                          <a:latin typeface="Cambria Math" charset="0"/>
                                        </a:rPr>
                                        <m:t>𝜇</m:t>
                                      </m:r>
                                    </m:e>
                                  </m:d>
                                </m:e>
                                <m:sub>
                                  <m:r>
                                    <a:rPr lang="en-US">
                                      <a:latin typeface="Cambria Math" charset="0"/>
                                    </a:rPr>
                                    <m:t>1</m:t>
                                  </m:r>
                                </m:sub>
                              </m:sSub>
                              <m:r>
                                <a:rPr lang="en-US">
                                  <a:latin typeface="Cambria Math" charset="0"/>
                                </a:rPr>
                                <m:t>, …,</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𝑛</m:t>
                                  </m:r>
                                </m:sub>
                              </m:sSub>
                              <m:r>
                                <a:rPr lang="en-US">
                                  <a:latin typeface="Cambria Math" charset="0"/>
                                </a:rPr>
                                <m:t>, </m:t>
                              </m:r>
                              <m:r>
                                <a:rPr lang="en-US" i="1">
                                  <a:latin typeface="Cambria Math" charset="0"/>
                                </a:rPr>
                                <m:t>𝑉</m:t>
                              </m:r>
                              <m:r>
                                <a:rPr lang="en-US">
                                  <a:latin typeface="Cambria Math" charset="0"/>
                                </a:rPr>
                                <m:t>,</m:t>
                              </m:r>
                              <m:r>
                                <a:rPr lang="en-US" i="1">
                                  <a:latin typeface="Cambria Math" charset="0"/>
                                </a:rPr>
                                <m:t>𝐸</m:t>
                              </m:r>
                            </m:e>
                          </m:d>
                        </m:den>
                      </m:f>
                    </m:oMath>
                  </m:oMathPara>
                </a14:m>
                <a:endParaRPr lang="en-US" dirty="0"/>
              </a:p>
            </p:txBody>
          </p:sp>
        </mc:Choice>
        <mc:Fallback xmlns="">
          <p:sp>
            <p:nvSpPr>
              <p:cNvPr id="7" name="Rectangle 6">
                <a:extLst>
                  <a:ext uri="{FF2B5EF4-FFF2-40B4-BE49-F238E27FC236}">
                    <a16:creationId xmlns:a16="http://schemas.microsoft.com/office/drawing/2014/main" id="{75D4AB11-3CD8-584D-80EA-D9EF9B897320}"/>
                  </a:ext>
                </a:extLst>
              </p:cNvPr>
              <p:cNvSpPr>
                <a:spLocks noRot="1" noChangeAspect="1" noMove="1" noResize="1" noEditPoints="1" noAdjustHandles="1" noChangeArrowheads="1" noChangeShapeType="1" noTextEdit="1"/>
              </p:cNvSpPr>
              <p:nvPr/>
            </p:nvSpPr>
            <p:spPr>
              <a:xfrm>
                <a:off x="797464" y="1884394"/>
                <a:ext cx="6358577" cy="741934"/>
              </a:xfrm>
              <a:prstGeom prst="rect">
                <a:avLst/>
              </a:prstGeom>
              <a:blipFill>
                <a:blip r:embed="rId5"/>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C073F91-8179-AF4D-96B9-8FF001D180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362" r="6830" b="6005"/>
          <a:stretch/>
        </p:blipFill>
        <p:spPr bwMode="auto">
          <a:xfrm>
            <a:off x="5800597" y="2420412"/>
            <a:ext cx="5965388" cy="3786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74552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One component VLE from histograms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Find the “bridge” between phases near the critical point.</a:t>
            </a:r>
          </a:p>
          <a:p>
            <a:endParaRPr lang="en-US" dirty="0"/>
          </a:p>
          <a:p>
            <a:r>
              <a:rPr lang="en-US" dirty="0" smtClean="0"/>
              <a:t>Run gas phase simulations to determine the constant in</a:t>
            </a:r>
          </a:p>
          <a:p>
            <a:endParaRPr lang="en-US" dirty="0"/>
          </a:p>
          <a:p>
            <a:endParaRPr lang="en-US" dirty="0" smtClean="0"/>
          </a:p>
          <a:p>
            <a:r>
              <a:rPr lang="en-US" dirty="0" smtClean="0"/>
              <a:t>Predict VLE, use reweighted data to determine the run conditions for the next simulations. </a:t>
            </a:r>
            <a:endParaRPr lang="en-US"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62108" y="1825625"/>
            <a:ext cx="5801784" cy="4351337"/>
          </a:xfr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7E4C671-9FC0-EC43-AD07-8456CA9A6642}"/>
                  </a:ext>
                </a:extLst>
              </p:cNvPr>
              <p:cNvSpPr/>
              <p:nvPr/>
            </p:nvSpPr>
            <p:spPr>
              <a:xfrm>
                <a:off x="1571904" y="3889565"/>
                <a:ext cx="3531095"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r>
                        <a:rPr lang="en-US" sz="2400" i="0">
                          <a:latin typeface="Cambria Math" panose="02040503050406030204" pitchFamily="18" charset="0"/>
                        </a:rPr>
                        <m:t>=</m:t>
                      </m:r>
                      <m:func>
                        <m:funcPr>
                          <m:ctrlPr>
                            <a:rPr lang="en-US" sz="2400" i="1">
                              <a:latin typeface="Cambria Math" panose="02040503050406030204" pitchFamily="18" charset="0"/>
                            </a:rPr>
                          </m:ctrlPr>
                        </m:funcPr>
                        <m:fNa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k</m:t>
                                  </m:r>
                                </m:e>
                                <m:sub>
                                  <m:r>
                                    <m:rPr>
                                      <m:sty m:val="p"/>
                                    </m:rPr>
                                    <a:rPr lang="en-US" sz="2400" i="0">
                                      <a:latin typeface="Cambria Math" panose="02040503050406030204" pitchFamily="18" charset="0"/>
                                    </a:rPr>
                                    <m:t>B</m:t>
                                  </m:r>
                                </m:sub>
                              </m:sSub>
                              <m:r>
                                <a:rPr lang="en-US" sz="2400" i="1">
                                  <a:latin typeface="Cambria Math" panose="02040503050406030204" pitchFamily="18" charset="0"/>
                                </a:rPr>
                                <m:t>𝑇</m:t>
                              </m:r>
                            </m:num>
                            <m:den>
                              <m:r>
                                <a:rPr lang="en-US" sz="2400" i="1">
                                  <a:latin typeface="Cambria Math" panose="02040503050406030204" pitchFamily="18" charset="0"/>
                                </a:rPr>
                                <m:t>𝑉</m:t>
                              </m:r>
                            </m:den>
                          </m:f>
                          <m:r>
                            <m:rPr>
                              <m:sty m:val="p"/>
                            </m:rPr>
                            <a:rPr lang="en-US" sz="2400" i="0">
                              <a:latin typeface="Cambria Math" panose="02040503050406030204" pitchFamily="18" charset="0"/>
                            </a:rPr>
                            <m:t>ln</m:t>
                          </m:r>
                        </m:fName>
                        <m:e>
                          <m:r>
                            <m:rPr>
                              <m:sty m:val="p"/>
                            </m:rPr>
                            <a:rPr lang="en-US" sz="2400" i="0">
                              <a:latin typeface="Cambria Math" panose="02040503050406030204" pitchFamily="18" charset="0"/>
                            </a:rPr>
                            <m:t>Ξ</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i="0">
                                  <a:latin typeface="Cambria Math" panose="02040503050406030204" pitchFamily="18" charset="0"/>
                                </a:rPr>
                                <m:t>,</m:t>
                              </m:r>
                              <m:r>
                                <a:rPr lang="en-US" sz="2400" i="1">
                                  <a:latin typeface="Cambria Math" panose="02040503050406030204" pitchFamily="18" charset="0"/>
                                </a:rPr>
                                <m:t>𝑉</m:t>
                              </m:r>
                              <m:r>
                                <a:rPr lang="en-US" sz="2400" i="0">
                                  <a:latin typeface="Cambria Math" panose="02040503050406030204" pitchFamily="18" charset="0"/>
                                </a:rPr>
                                <m:t>,</m:t>
                              </m:r>
                              <m:r>
                                <a:rPr lang="en-US" sz="2400" i="1">
                                  <a:latin typeface="Cambria Math" panose="02040503050406030204" pitchFamily="18" charset="0"/>
                                </a:rPr>
                                <m:t>𝑇</m:t>
                              </m:r>
                            </m:e>
                          </m:d>
                          <m:r>
                            <a:rPr lang="en-US" sz="2400" i="0">
                              <a:latin typeface="Cambria Math" panose="02040503050406030204" pitchFamily="18" charset="0"/>
                            </a:rPr>
                            <m:t>+</m:t>
                          </m:r>
                          <m:r>
                            <a:rPr lang="en-US" sz="2400" i="1">
                              <a:latin typeface="Cambria Math" panose="02040503050406030204" pitchFamily="18" charset="0"/>
                            </a:rPr>
                            <m:t>𝐶</m:t>
                          </m:r>
                        </m:e>
                      </m:func>
                    </m:oMath>
                  </m:oMathPara>
                </a14:m>
                <a:endParaRPr lang="en-US" sz="2400" dirty="0"/>
              </a:p>
            </p:txBody>
          </p:sp>
        </mc:Choice>
        <mc:Fallback xmlns="">
          <p:sp>
            <p:nvSpPr>
              <p:cNvPr id="9" name="Rectangle 8">
                <a:extLst>
                  <a:ext uri="{FF2B5EF4-FFF2-40B4-BE49-F238E27FC236}">
                    <a16:creationId xmlns:a16="http://schemas.microsoft.com/office/drawing/2014/main" id="{07E4C671-9FC0-EC43-AD07-8456CA9A6642}"/>
                  </a:ext>
                </a:extLst>
              </p:cNvPr>
              <p:cNvSpPr>
                <a:spLocks noRot="1" noChangeAspect="1" noMove="1" noResize="1" noEditPoints="1" noAdjustHandles="1" noChangeArrowheads="1" noChangeShapeType="1" noTextEdit="1"/>
              </p:cNvSpPr>
              <p:nvPr/>
            </p:nvSpPr>
            <p:spPr>
              <a:xfrm>
                <a:off x="1571904" y="3889565"/>
                <a:ext cx="3531095" cy="7937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1129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GOMC on Multicore and GPU</a:t>
            </a:r>
            <a:endParaRPr lang="en-US" dirty="0"/>
          </a:p>
        </p:txBody>
      </p:sp>
      <p:pic>
        <p:nvPicPr>
          <p:cNvPr id="5" name="Content Placeholder 4"/>
          <p:cNvPicPr>
            <a:picLocks noGrp="1" noChangeAspect="1"/>
          </p:cNvPicPr>
          <p:nvPr>
            <p:ph idx="1"/>
          </p:nvPr>
        </p:nvPicPr>
        <p:blipFill>
          <a:blip r:embed="rId2"/>
          <a:stretch>
            <a:fillRect/>
          </a:stretch>
        </p:blipFill>
        <p:spPr>
          <a:xfrm>
            <a:off x="928551" y="1530021"/>
            <a:ext cx="10515600" cy="4961205"/>
          </a:xfrm>
          <a:prstGeom prst="rect">
            <a:avLst/>
          </a:prstGeo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537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GOMC on multicore CPUs</a:t>
            </a:r>
            <a:endParaRPr lang="en-US" dirty="0"/>
          </a:p>
        </p:txBody>
      </p:sp>
      <p:sp>
        <p:nvSpPr>
          <p:cNvPr id="3" name="Content Placeholder 2"/>
          <p:cNvSpPr>
            <a:spLocks noGrp="1"/>
          </p:cNvSpPr>
          <p:nvPr>
            <p:ph idx="1"/>
          </p:nvPr>
        </p:nvSpPr>
        <p:spPr>
          <a:xfrm>
            <a:off x="838200" y="1576873"/>
            <a:ext cx="10515600" cy="4600090"/>
          </a:xfrm>
        </p:spPr>
        <p:txBody>
          <a:bodyPr/>
          <a:lstStyle/>
          <a:p>
            <a:r>
              <a:rPr lang="en-US" dirty="0" smtClean="0"/>
              <a:t>If you have </a:t>
            </a:r>
            <a:r>
              <a:rPr lang="en-US" dirty="0" err="1" smtClean="0"/>
              <a:t>openMP</a:t>
            </a:r>
            <a:r>
              <a:rPr lang="en-US" dirty="0" smtClean="0"/>
              <a:t> installed, on Linux GOMC will </a:t>
            </a:r>
            <a:r>
              <a:rPr lang="en-US" dirty="0" err="1" smtClean="0"/>
              <a:t>autodetect</a:t>
            </a:r>
            <a:r>
              <a:rPr lang="en-US" dirty="0" smtClean="0"/>
              <a:t> and compile with support for multicore execution.</a:t>
            </a:r>
          </a:p>
          <a:p>
            <a:pPr lvl="1"/>
            <a:r>
              <a:rPr lang="en-US" dirty="0">
                <a:hlinkClick r:id="rId2"/>
              </a:rPr>
              <a:t>https://</a:t>
            </a:r>
            <a:r>
              <a:rPr lang="en-US" dirty="0" smtClean="0">
                <a:hlinkClick r:id="rId2"/>
              </a:rPr>
              <a:t>software.intel.com/en-us/c-compilers/ipsxe</a:t>
            </a:r>
            <a:endParaRPr lang="en-US" dirty="0" smtClean="0"/>
          </a:p>
          <a:p>
            <a:endParaRPr lang="en-US" dirty="0"/>
          </a:p>
          <a:p>
            <a:r>
              <a:rPr lang="en-US" dirty="0" smtClean="0"/>
              <a:t>Running on multicore (4 CPU cores)</a:t>
            </a:r>
          </a:p>
          <a:p>
            <a:pPr lvl="1"/>
            <a:r>
              <a:rPr lang="en-US" dirty="0" smtClean="0"/>
              <a:t>GOMC_CPU_GEMC +p4 input file &gt; log file</a:t>
            </a:r>
          </a:p>
          <a:p>
            <a:pPr lvl="1"/>
            <a:endParaRPr lang="en-US" dirty="0"/>
          </a:p>
          <a:p>
            <a:r>
              <a:rPr lang="en-US" dirty="0" smtClean="0"/>
              <a:t>Biggest performance gains are for GEMC and NPT ensembles, for systems that use the Ewald summation.</a:t>
            </a:r>
          </a:p>
          <a:p>
            <a:pPr lvl="1"/>
            <a:r>
              <a:rPr lang="en-US" dirty="0" smtClean="0"/>
              <a:t>GCMC sees little performance gain on multicore.</a:t>
            </a:r>
            <a:endParaRPr lang="en-US" dirty="0"/>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5337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GOMC on GPU</a:t>
            </a:r>
            <a:endParaRPr lang="en-US" dirty="0"/>
          </a:p>
        </p:txBody>
      </p:sp>
      <p:sp>
        <p:nvSpPr>
          <p:cNvPr id="3" name="Content Placeholder 2"/>
          <p:cNvSpPr>
            <a:spLocks noGrp="1"/>
          </p:cNvSpPr>
          <p:nvPr>
            <p:ph idx="1"/>
          </p:nvPr>
        </p:nvSpPr>
        <p:spPr/>
        <p:txBody>
          <a:bodyPr>
            <a:normAutofit lnSpcReduction="10000"/>
          </a:bodyPr>
          <a:lstStyle/>
          <a:p>
            <a:r>
              <a:rPr lang="en-US" dirty="0" smtClean="0"/>
              <a:t>GOMC will automatically detect and compile support for GPUs on Linux if the CUDA development kit is installed.</a:t>
            </a:r>
          </a:p>
          <a:p>
            <a:pPr lvl="1"/>
            <a:r>
              <a:rPr lang="en-US" dirty="0">
                <a:hlinkClick r:id="rId2"/>
              </a:rPr>
              <a:t>https://</a:t>
            </a:r>
            <a:r>
              <a:rPr lang="en-US" dirty="0" smtClean="0">
                <a:hlinkClick r:id="rId2"/>
              </a:rPr>
              <a:t>developer.nvidia.com/cuda-toolkit</a:t>
            </a:r>
            <a:endParaRPr lang="en-US" dirty="0" smtClean="0"/>
          </a:p>
          <a:p>
            <a:pPr marL="457200" lvl="1" indent="0">
              <a:buNone/>
            </a:pPr>
            <a:endParaRPr lang="en-US" dirty="0" smtClean="0"/>
          </a:p>
          <a:p>
            <a:r>
              <a:rPr lang="en-US" dirty="0" smtClean="0"/>
              <a:t>GPU executables are named </a:t>
            </a:r>
            <a:r>
              <a:rPr lang="en-US" dirty="0" err="1" smtClean="0"/>
              <a:t>GOMC_GPU_ensemble</a:t>
            </a:r>
            <a:endParaRPr lang="en-US" dirty="0" smtClean="0"/>
          </a:p>
          <a:p>
            <a:endParaRPr lang="en-US" dirty="0"/>
          </a:p>
          <a:p>
            <a:r>
              <a:rPr lang="en-US" dirty="0" smtClean="0"/>
              <a:t>GPU executables also include multicore support.</a:t>
            </a:r>
          </a:p>
          <a:p>
            <a:endParaRPr lang="en-US" dirty="0"/>
          </a:p>
          <a:p>
            <a:r>
              <a:rPr lang="en-US" dirty="0" smtClean="0"/>
              <a:t>Biggest performance gain is for GEMC for systems that use the Ewald summation.</a:t>
            </a:r>
            <a:endParaRPr lang="en-US" dirty="0"/>
          </a:p>
        </p:txBody>
      </p:sp>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6984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14"/>
            <a:ext cx="10515600" cy="1325563"/>
          </a:xfrm>
        </p:spPr>
        <p:txBody>
          <a:bodyPr/>
          <a:lstStyle/>
          <a:p>
            <a:r>
              <a:rPr lang="en-US" dirty="0" smtClean="0"/>
              <a:t>GOMC performance</a:t>
            </a:r>
            <a:endParaRPr lang="en-US" dirty="0"/>
          </a:p>
        </p:txBody>
      </p:sp>
      <p:pic>
        <p:nvPicPr>
          <p:cNvPr id="10" name="Content Placeholder 9"/>
          <p:cNvPicPr>
            <a:picLocks noGrp="1" noChangeAspect="1"/>
          </p:cNvPicPr>
          <p:nvPr>
            <p:ph sz="half" idx="1"/>
          </p:nvPr>
        </p:nvPicPr>
        <p:blipFill>
          <a:blip r:embed="rId2"/>
          <a:stretch>
            <a:fillRect/>
          </a:stretch>
        </p:blipFill>
        <p:spPr>
          <a:xfrm>
            <a:off x="838200" y="2056359"/>
            <a:ext cx="5181600" cy="3889869"/>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6172200" y="2088865"/>
            <a:ext cx="5181600" cy="3824857"/>
          </a:xfrm>
          <a:prstGeom prst="rect">
            <a:avLst/>
          </a:prstGeom>
        </p:spPr>
      </p:pic>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1714" y="1479761"/>
            <a:ext cx="1099981" cy="523220"/>
          </a:xfrm>
          <a:prstGeom prst="rect">
            <a:avLst/>
          </a:prstGeom>
          <a:noFill/>
        </p:spPr>
        <p:txBody>
          <a:bodyPr wrap="none" rtlCol="0">
            <a:spAutoFit/>
          </a:bodyPr>
          <a:lstStyle/>
          <a:p>
            <a:r>
              <a:rPr lang="en-US" sz="2800" dirty="0" smtClean="0"/>
              <a:t>GCMC</a:t>
            </a:r>
            <a:endParaRPr lang="en-US" sz="2800" dirty="0"/>
          </a:p>
        </p:txBody>
      </p:sp>
      <p:sp>
        <p:nvSpPr>
          <p:cNvPr id="13" name="TextBox 12"/>
          <p:cNvSpPr txBox="1"/>
          <p:nvPr/>
        </p:nvSpPr>
        <p:spPr>
          <a:xfrm>
            <a:off x="8213009" y="1479761"/>
            <a:ext cx="1083951" cy="523220"/>
          </a:xfrm>
          <a:prstGeom prst="rect">
            <a:avLst/>
          </a:prstGeom>
          <a:noFill/>
        </p:spPr>
        <p:txBody>
          <a:bodyPr wrap="none" rtlCol="0">
            <a:spAutoFit/>
          </a:bodyPr>
          <a:lstStyle/>
          <a:p>
            <a:r>
              <a:rPr lang="en-US" sz="2800" dirty="0" smtClean="0"/>
              <a:t>GEMC</a:t>
            </a:r>
            <a:endParaRPr lang="en-US" sz="2800" dirty="0"/>
          </a:p>
        </p:txBody>
      </p:sp>
    </p:spTree>
    <p:extLst>
      <p:ext uri="{BB962C8B-B14F-4D97-AF65-F5344CB8AC3E}">
        <p14:creationId xmlns:p14="http://schemas.microsoft.com/office/powerpoint/2010/main" val="2300765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94"/>
            <a:ext cx="10515600" cy="1325563"/>
          </a:xfrm>
        </p:spPr>
        <p:txBody>
          <a:bodyPr/>
          <a:lstStyle/>
          <a:p>
            <a:r>
              <a:rPr lang="en-US" dirty="0"/>
              <a:t>Ensemble</a:t>
            </a:r>
          </a:p>
        </p:txBody>
      </p:sp>
      <p:sp>
        <p:nvSpPr>
          <p:cNvPr id="3" name="Content Placeholder 2"/>
          <p:cNvSpPr>
            <a:spLocks noGrp="1"/>
          </p:cNvSpPr>
          <p:nvPr>
            <p:ph idx="1"/>
          </p:nvPr>
        </p:nvSpPr>
        <p:spPr>
          <a:xfrm>
            <a:off x="838200" y="1533525"/>
            <a:ext cx="10515600" cy="4643438"/>
          </a:xfrm>
        </p:spPr>
        <p:txBody>
          <a:bodyPr/>
          <a:lstStyle/>
          <a:p>
            <a:r>
              <a:rPr lang="en-US" dirty="0"/>
              <a:t>A collection of microstates subject to external (macroscopic) constraints.</a:t>
            </a:r>
          </a:p>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844741515"/>
                  </p:ext>
                </p:extLst>
              </p:nvPr>
            </p:nvGraphicFramePr>
            <p:xfrm>
              <a:off x="397873" y="2389029"/>
              <a:ext cx="11538855" cy="4520513"/>
            </p:xfrm>
            <a:graphic>
              <a:graphicData uri="http://schemas.openxmlformats.org/drawingml/2006/table">
                <a:tbl>
                  <a:tblPr firstRow="1" bandRow="1">
                    <a:tableStyleId>{5C22544A-7EE6-4342-B048-85BDC9FD1C3A}</a:tableStyleId>
                  </a:tblPr>
                  <a:tblGrid>
                    <a:gridCol w="2075361">
                      <a:extLst>
                        <a:ext uri="{9D8B030D-6E8A-4147-A177-3AD203B41FA5}">
                          <a16:colId xmlns:a16="http://schemas.microsoft.com/office/drawing/2014/main" val="1757540466"/>
                        </a:ext>
                      </a:extLst>
                    </a:gridCol>
                    <a:gridCol w="1529986">
                      <a:extLst>
                        <a:ext uri="{9D8B030D-6E8A-4147-A177-3AD203B41FA5}">
                          <a16:colId xmlns:a16="http://schemas.microsoft.com/office/drawing/2014/main" val="2324034545"/>
                        </a:ext>
                      </a:extLst>
                    </a:gridCol>
                    <a:gridCol w="1524000">
                      <a:extLst>
                        <a:ext uri="{9D8B030D-6E8A-4147-A177-3AD203B41FA5}">
                          <a16:colId xmlns:a16="http://schemas.microsoft.com/office/drawing/2014/main" val="847117210"/>
                        </a:ext>
                      </a:extLst>
                    </a:gridCol>
                    <a:gridCol w="4101737">
                      <a:extLst>
                        <a:ext uri="{9D8B030D-6E8A-4147-A177-3AD203B41FA5}">
                          <a16:colId xmlns:a16="http://schemas.microsoft.com/office/drawing/2014/main" val="3478268041"/>
                        </a:ext>
                      </a:extLst>
                    </a:gridCol>
                    <a:gridCol w="2307771">
                      <a:extLst>
                        <a:ext uri="{9D8B030D-6E8A-4147-A177-3AD203B41FA5}">
                          <a16:colId xmlns:a16="http://schemas.microsoft.com/office/drawing/2014/main" val="2226005800"/>
                        </a:ext>
                      </a:extLst>
                    </a:gridCol>
                  </a:tblGrid>
                  <a:tr h="901901">
                    <a:tc>
                      <a:txBody>
                        <a:bodyPr/>
                        <a:lstStyle/>
                        <a:p>
                          <a:r>
                            <a:rPr lang="en-US" sz="2200" dirty="0"/>
                            <a:t>Ensemble</a:t>
                          </a:r>
                        </a:p>
                      </a:txBody>
                      <a:tcPr/>
                    </a:tc>
                    <a:tc>
                      <a:txBody>
                        <a:bodyPr/>
                        <a:lstStyle/>
                        <a:p>
                          <a:r>
                            <a:rPr lang="en-US" sz="2200" dirty="0"/>
                            <a:t>Constraint</a:t>
                          </a:r>
                        </a:p>
                      </a:txBody>
                      <a:tcPr/>
                    </a:tc>
                    <a:tc>
                      <a:txBody>
                        <a:bodyPr/>
                        <a:lstStyle/>
                        <a:p>
                          <a:r>
                            <a:rPr lang="en-US" sz="2200" dirty="0"/>
                            <a:t>Fluctuating Quantities</a:t>
                          </a:r>
                        </a:p>
                      </a:txBody>
                      <a:tcPr/>
                    </a:tc>
                    <a:tc>
                      <a:txBody>
                        <a:bodyPr/>
                        <a:lstStyle/>
                        <a:p>
                          <a:r>
                            <a:rPr lang="en-US" sz="2200" dirty="0"/>
                            <a:t>Partition</a:t>
                          </a:r>
                          <a:r>
                            <a:rPr lang="en-US" sz="2200" baseline="0" dirty="0"/>
                            <a:t> Function</a:t>
                          </a:r>
                          <a:endParaRPr lang="en-US" sz="2200" dirty="0"/>
                        </a:p>
                      </a:txBody>
                      <a:tcPr/>
                    </a:tc>
                    <a:tc>
                      <a:txBody>
                        <a:bodyPr/>
                        <a:lstStyle/>
                        <a:p>
                          <a:r>
                            <a:rPr lang="en-US" sz="2200" dirty="0"/>
                            <a:t>Microstate Probabilities</a:t>
                          </a:r>
                        </a:p>
                      </a:txBody>
                      <a:tcPr/>
                    </a:tc>
                    <a:extLst>
                      <a:ext uri="{0D108BD9-81ED-4DB2-BD59-A6C34878D82A}">
                        <a16:rowId xmlns:a16="http://schemas.microsoft.com/office/drawing/2014/main" val="3845219475"/>
                      </a:ext>
                    </a:extLst>
                  </a:tr>
                  <a:tr h="522530">
                    <a:tc>
                      <a:txBody>
                        <a:bodyPr/>
                        <a:lstStyle/>
                        <a:p>
                          <a:r>
                            <a:rPr lang="en-US" sz="2200" dirty="0" err="1"/>
                            <a:t>Microcanonical</a:t>
                          </a:r>
                          <a:endParaRPr lang="en-US" sz="2200" dirty="0"/>
                        </a:p>
                      </a:txBody>
                      <a:tcPr/>
                    </a:tc>
                    <a:tc>
                      <a:txBody>
                        <a:bodyPr/>
                        <a:lstStyle/>
                        <a:p>
                          <a:r>
                            <a:rPr lang="en-US" sz="2200" dirty="0"/>
                            <a:t>N, V, E</a:t>
                          </a:r>
                        </a:p>
                      </a:txBody>
                      <a:tcPr/>
                    </a:tc>
                    <a:tc>
                      <a:txBody>
                        <a:bodyPr/>
                        <a:lstStyle/>
                        <a:p>
                          <a:endParaRPr lang="en-US" sz="220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Ω</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rPr>
                                      <m:t>𝑉</m:t>
                                    </m:r>
                                    <m:r>
                                      <a:rPr lang="en-US" sz="2200" b="0" i="1" smtClean="0">
                                        <a:latin typeface="Cambria Math" panose="02040503050406030204" pitchFamily="18" charset="0"/>
                                      </a:rPr>
                                      <m:t>,</m:t>
                                    </m:r>
                                    <m:r>
                                      <a:rPr lang="en-US" sz="2200" b="0" i="1" smtClean="0">
                                        <a:latin typeface="Cambria Math" panose="02040503050406030204" pitchFamily="18" charset="0"/>
                                      </a:rPr>
                                      <m:t>𝐸</m:t>
                                    </m:r>
                                  </m:e>
                                </m:d>
                                <m:r>
                                  <a:rPr lang="en-US" sz="2200" b="0" i="1" smtClean="0">
                                    <a:latin typeface="Cambria Math" panose="02040503050406030204" pitchFamily="18" charset="0"/>
                                  </a:rPr>
                                  <m:t>=</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panose="02040503050406030204" pitchFamily="18" charset="0"/>
                                      </a:rPr>
                                      <m:t>1</m:t>
                                    </m:r>
                                  </m:e>
                                </m:nary>
                              </m:oMath>
                            </m:oMathPara>
                          </a14:m>
                          <a:endParaRPr lang="en-US" sz="2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m:rPr>
                                        <m:sty m:val="p"/>
                                      </m:rPr>
                                      <a:rPr lang="en-US" sz="2200" b="0" i="0" smtClean="0">
                                        <a:latin typeface="Cambria Math" panose="02040503050406030204" pitchFamily="18" charset="0"/>
                                      </a:rPr>
                                      <m:t>Ω</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𝑁</m:t>
                                        </m:r>
                                        <m:r>
                                          <a:rPr lang="en-US" sz="2200" b="0" i="1" smtClean="0">
                                            <a:latin typeface="Cambria Math" panose="02040503050406030204" pitchFamily="18" charset="0"/>
                                          </a:rPr>
                                          <m:t>, </m:t>
                                        </m:r>
                                        <m:r>
                                          <a:rPr lang="en-US" sz="2200" b="0" i="1" smtClean="0">
                                            <a:latin typeface="Cambria Math" panose="02040503050406030204" pitchFamily="18" charset="0"/>
                                          </a:rPr>
                                          <m:t>𝑉</m:t>
                                        </m:r>
                                        <m:r>
                                          <a:rPr lang="en-US" sz="2200" b="0" i="1" smtClean="0">
                                            <a:latin typeface="Cambria Math" panose="02040503050406030204" pitchFamily="18" charset="0"/>
                                          </a:rPr>
                                          <m:t>, </m:t>
                                        </m:r>
                                        <m:r>
                                          <a:rPr lang="en-US" sz="2200" b="0" i="1" smtClean="0">
                                            <a:latin typeface="Cambria Math" panose="02040503050406030204" pitchFamily="18" charset="0"/>
                                          </a:rPr>
                                          <m:t>𝐸</m:t>
                                        </m:r>
                                      </m:e>
                                    </m:d>
                                  </m:den>
                                </m:f>
                              </m:oMath>
                            </m:oMathPara>
                          </a14:m>
                          <a:endParaRPr lang="en-US" sz="2200" dirty="0"/>
                        </a:p>
                      </a:txBody>
                      <a:tcPr/>
                    </a:tc>
                    <a:extLst>
                      <a:ext uri="{0D108BD9-81ED-4DB2-BD59-A6C34878D82A}">
                        <a16:rowId xmlns:a16="http://schemas.microsoft.com/office/drawing/2014/main" val="3462329390"/>
                      </a:ext>
                    </a:extLst>
                  </a:tr>
                  <a:tr h="522530">
                    <a:tc>
                      <a:txBody>
                        <a:bodyPr/>
                        <a:lstStyle/>
                        <a:p>
                          <a:r>
                            <a:rPr lang="en-US" sz="2200" dirty="0"/>
                            <a:t>Canonical</a:t>
                          </a:r>
                        </a:p>
                      </a:txBody>
                      <a:tcPr/>
                    </a:tc>
                    <a:tc>
                      <a:txBody>
                        <a:bodyPr/>
                        <a:lstStyle/>
                        <a:p>
                          <a:r>
                            <a:rPr lang="en-US" sz="2200" dirty="0"/>
                            <a:t>N, V, T</a:t>
                          </a:r>
                        </a:p>
                      </a:txBody>
                      <a:tcPr/>
                    </a:tc>
                    <a:tc>
                      <a:txBody>
                        <a:bodyPr/>
                        <a:lstStyle/>
                        <a:p>
                          <a:r>
                            <a:rPr lang="en-US" sz="2200" dirty="0"/>
                            <a:t>E, P</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𝑄</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rPr>
                                      <m:t>𝑉</m:t>
                                    </m:r>
                                    <m:r>
                                      <a:rPr lang="en-US" sz="2200" b="0" i="1" smtClean="0">
                                        <a:latin typeface="Cambria Math" panose="02040503050406030204" pitchFamily="18" charset="0"/>
                                      </a:rPr>
                                      <m:t>,</m:t>
                                    </m:r>
                                    <m:r>
                                      <a:rPr lang="en-US" sz="2200" b="0" i="1" smtClean="0">
                                        <a:latin typeface="Cambria Math" panose="02040503050406030204" pitchFamily="18" charset="0"/>
                                      </a:rPr>
                                      <m:t>𝑇</m:t>
                                    </m:r>
                                  </m:e>
                                </m:d>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𝑛</m:t>
                                    </m:r>
                                  </m:sub>
                                  <m:sup/>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𝛽</m:t>
                                        </m:r>
                                        <m:r>
                                          <a:rPr lang="en-US" sz="2200" b="0" i="1" smtClean="0">
                                            <a:latin typeface="Cambria Math" panose="02040503050406030204" pitchFamily="18" charset="0"/>
                                          </a:rPr>
                                          <m:t>𝐸</m:t>
                                        </m:r>
                                      </m:sup>
                                    </m:sSup>
                                  </m:e>
                                </m:nary>
                              </m:oMath>
                            </m:oMathPara>
                          </a14:m>
                          <a:endParaRPr lang="en-US" sz="2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𝑚</m:t>
                                            </m:r>
                                          </m:sub>
                                        </m:sSub>
                                      </m:sup>
                                    </m:sSup>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𝑛</m:t>
                                        </m:r>
                                      </m:sub>
                                      <m:sup/>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𝑚</m:t>
                                                </m:r>
                                              </m:sub>
                                            </m:sSub>
                                          </m:sup>
                                        </m:sSup>
                                      </m:e>
                                    </m:nary>
                                  </m:den>
                                </m:f>
                              </m:oMath>
                            </m:oMathPara>
                          </a14:m>
                          <a:endParaRPr lang="en-US" sz="2200" dirty="0"/>
                        </a:p>
                      </a:txBody>
                      <a:tcPr/>
                    </a:tc>
                    <a:extLst>
                      <a:ext uri="{0D108BD9-81ED-4DB2-BD59-A6C34878D82A}">
                        <a16:rowId xmlns:a16="http://schemas.microsoft.com/office/drawing/2014/main" val="3330793646"/>
                      </a:ext>
                    </a:extLst>
                  </a:tr>
                  <a:tr h="522530">
                    <a:tc>
                      <a:txBody>
                        <a:bodyPr/>
                        <a:lstStyle/>
                        <a:p>
                          <a:r>
                            <a:rPr lang="en-US" sz="2200" dirty="0"/>
                            <a:t>Grand Canonical</a:t>
                          </a:r>
                        </a:p>
                      </a:txBody>
                      <a:tcPr/>
                    </a:tc>
                    <a:tc>
                      <a:txBody>
                        <a:bodyPr/>
                        <a:lstStyle/>
                        <a:p>
                          <a:r>
                            <a:rPr lang="en-US" sz="2200" dirty="0"/>
                            <a:t>µ, V, T</a:t>
                          </a:r>
                        </a:p>
                      </a:txBody>
                      <a:tcPr/>
                    </a:tc>
                    <a:tc>
                      <a:txBody>
                        <a:bodyPr/>
                        <a:lstStyle/>
                        <a:p>
                          <a:r>
                            <a:rPr lang="en-US" sz="2200" dirty="0"/>
                            <a:t>N, E,</a:t>
                          </a:r>
                          <a:r>
                            <a:rPr lang="en-US" sz="2200" baseline="0" dirty="0"/>
                            <a:t> P</a:t>
                          </a:r>
                          <a:endParaRPr lang="en-US" sz="220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Ξ</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r>
                                      <a:rPr lang="en-US" sz="2200" b="0" i="1" smtClean="0">
                                        <a:latin typeface="Cambria Math" panose="02040503050406030204" pitchFamily="18" charset="0"/>
                                      </a:rPr>
                                      <m:t>𝑉</m:t>
                                    </m:r>
                                    <m:r>
                                      <a:rPr lang="en-US" sz="2200" b="0" i="1" smtClean="0">
                                        <a:latin typeface="Cambria Math" panose="02040503050406030204" pitchFamily="18" charset="0"/>
                                      </a:rPr>
                                      <m:t>, </m:t>
                                    </m:r>
                                    <m:r>
                                      <a:rPr lang="en-US" sz="2200" b="0" i="1" smtClean="0">
                                        <a:latin typeface="Cambria Math" panose="02040503050406030204" pitchFamily="18" charset="0"/>
                                      </a:rPr>
                                      <m:t>𝑇</m:t>
                                    </m:r>
                                  </m:e>
                                </m:d>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𝑁</m:t>
                                    </m:r>
                                  </m:sub>
                                  <m:sup/>
                                  <m:e>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𝑛</m:t>
                                        </m:r>
                                      </m:sub>
                                      <m:sup/>
                                      <m:e>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𝑒</m:t>
                                            </m:r>
                                          </m:e>
                                          <m:sub/>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𝛽𝜇</m:t>
                                            </m:r>
                                            <m:r>
                                              <a:rPr lang="en-US" sz="2200" b="0" i="1" smtClean="0">
                                                <a:latin typeface="Cambria Math" panose="02040503050406030204" pitchFamily="18" charset="0"/>
                                              </a:rPr>
                                              <m:t>𝑁</m:t>
                                            </m:r>
                                          </m:sup>
                                        </m:sSubSup>
                                      </m:e>
                                    </m:nary>
                                  </m:e>
                                </m:nary>
                              </m:oMath>
                            </m:oMathPara>
                          </a14:m>
                          <a:endParaRPr lang="en-US" sz="2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𝑒</m:t>
                                        </m:r>
                                      </m:e>
                                      <m:sub/>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𝛽𝜇</m:t>
                                        </m:r>
                                        <m:r>
                                          <a:rPr lang="en-US" sz="2200" b="0" i="1" smtClean="0">
                                            <a:latin typeface="Cambria Math" panose="02040503050406030204" pitchFamily="18" charset="0"/>
                                          </a:rPr>
                                          <m:t>𝑁</m:t>
                                        </m:r>
                                      </m:sup>
                                    </m:sSubSup>
                                  </m:num>
                                  <m:den>
                                    <m:r>
                                      <m:rPr>
                                        <m:sty m:val="p"/>
                                      </m:rPr>
                                      <a:rPr lang="en-US" sz="2200" b="0" i="0" smtClean="0">
                                        <a:latin typeface="Cambria Math" panose="02040503050406030204" pitchFamily="18" charset="0"/>
                                      </a:rPr>
                                      <m:t>Ξ</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r>
                                          <a:rPr lang="en-US" sz="2200" b="0" i="1" smtClean="0">
                                            <a:latin typeface="Cambria Math" panose="02040503050406030204" pitchFamily="18" charset="0"/>
                                          </a:rPr>
                                          <m:t>𝑉</m:t>
                                        </m:r>
                                        <m:r>
                                          <a:rPr lang="en-US" sz="2200" b="0" i="1" smtClean="0">
                                            <a:latin typeface="Cambria Math" panose="02040503050406030204" pitchFamily="18" charset="0"/>
                                          </a:rPr>
                                          <m:t>, </m:t>
                                        </m:r>
                                        <m:r>
                                          <a:rPr lang="en-US" sz="2200" b="0" i="1" smtClean="0">
                                            <a:latin typeface="Cambria Math" panose="02040503050406030204" pitchFamily="18" charset="0"/>
                                          </a:rPr>
                                          <m:t>𝑇</m:t>
                                        </m:r>
                                      </m:e>
                                    </m:d>
                                  </m:den>
                                </m:f>
                              </m:oMath>
                            </m:oMathPara>
                          </a14:m>
                          <a:endParaRPr lang="en-US" sz="2200" dirty="0"/>
                        </a:p>
                      </a:txBody>
                      <a:tcPr/>
                    </a:tc>
                    <a:extLst>
                      <a:ext uri="{0D108BD9-81ED-4DB2-BD59-A6C34878D82A}">
                        <a16:rowId xmlns:a16="http://schemas.microsoft.com/office/drawing/2014/main" val="3325184643"/>
                      </a:ext>
                    </a:extLst>
                  </a:tr>
                  <a:tr h="522530">
                    <a:tc>
                      <a:txBody>
                        <a:bodyPr/>
                        <a:lstStyle/>
                        <a:p>
                          <a:r>
                            <a:rPr lang="en-US" sz="2200" dirty="0"/>
                            <a:t>Isobaric-isothermal</a:t>
                          </a:r>
                        </a:p>
                      </a:txBody>
                      <a:tcPr/>
                    </a:tc>
                    <a:tc>
                      <a:txBody>
                        <a:bodyPr/>
                        <a:lstStyle/>
                        <a:p>
                          <a:r>
                            <a:rPr lang="en-US" sz="2200" dirty="0"/>
                            <a:t>N, P, T</a:t>
                          </a:r>
                        </a:p>
                      </a:txBody>
                      <a:tcPr/>
                    </a:tc>
                    <a:tc>
                      <a:txBody>
                        <a:bodyPr/>
                        <a:lstStyle/>
                        <a:p>
                          <a:r>
                            <a:rPr lang="en-US" sz="2200" dirty="0"/>
                            <a:t>E, V</a:t>
                          </a: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Δ</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rPr>
                                      <m:t>𝑃</m:t>
                                    </m:r>
                                    <m:r>
                                      <a:rPr lang="en-US" sz="2200" b="0" i="1" smtClean="0">
                                        <a:latin typeface="Cambria Math" panose="02040503050406030204" pitchFamily="18" charset="0"/>
                                      </a:rPr>
                                      <m:t>, </m:t>
                                    </m:r>
                                    <m:r>
                                      <a:rPr lang="en-US" sz="2200" b="0" i="1" smtClean="0">
                                        <a:latin typeface="Cambria Math" panose="02040503050406030204" pitchFamily="18" charset="0"/>
                                      </a:rPr>
                                      <m:t>𝑇</m:t>
                                    </m:r>
                                  </m:e>
                                </m:d>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𝑉</m:t>
                                    </m:r>
                                  </m:sub>
                                  <m:sup/>
                                  <m:e>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𝑛</m:t>
                                        </m:r>
                                      </m:sub>
                                      <m:sup/>
                                      <m:e>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𝑒</m:t>
                                            </m:r>
                                          </m:e>
                                          <m:sub/>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𝛽</m:t>
                                            </m:r>
                                            <m:r>
                                              <a:rPr lang="en-US" sz="2200" b="0" i="1" smtClean="0">
                                                <a:latin typeface="Cambria Math" panose="02040503050406030204" pitchFamily="18" charset="0"/>
                                              </a:rPr>
                                              <m:t>𝑃𝑉</m:t>
                                            </m:r>
                                          </m:sup>
                                        </m:sSubSup>
                                      </m:e>
                                    </m:nary>
                                  </m:e>
                                </m:nary>
                              </m:oMath>
                            </m:oMathPara>
                          </a14:m>
                          <a:endParaRPr lang="en-US" sz="2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𝑒</m:t>
                                        </m:r>
                                      </m:e>
                                      <m:sub/>
                                      <m:sup>
                                        <m:r>
                                          <a:rPr lang="en-US" sz="2200" b="0" i="1" smtClean="0">
                                            <a:latin typeface="Cambria Math" panose="02040503050406030204" pitchFamily="18" charset="0"/>
                                          </a:rPr>
                                          <m:t>−</m:t>
                                        </m:r>
                                        <m:r>
                                          <a:rPr lang="en-US" sz="2200" b="0" i="1" smtClean="0">
                                            <a:latin typeface="Cambria Math" panose="02040503050406030204" pitchFamily="18" charset="0"/>
                                          </a:rPr>
                                          <m:t>𝛽</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𝛽</m:t>
                                        </m:r>
                                        <m:r>
                                          <a:rPr lang="en-US" sz="2200" b="0" i="1" smtClean="0">
                                            <a:latin typeface="Cambria Math" panose="02040503050406030204" pitchFamily="18" charset="0"/>
                                          </a:rPr>
                                          <m:t>𝑃𝑉</m:t>
                                        </m:r>
                                      </m:sup>
                                    </m:sSubSup>
                                  </m:num>
                                  <m:den>
                                    <m:r>
                                      <m:rPr>
                                        <m:sty m:val="p"/>
                                      </m:rPr>
                                      <a:rPr lang="en-US" sz="2200" b="0" i="0" smtClean="0">
                                        <a:latin typeface="Cambria Math" panose="02040503050406030204" pitchFamily="18" charset="0"/>
                                      </a:rPr>
                                      <m:t>Δ</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rPr>
                                          <m:t>𝑃</m:t>
                                        </m:r>
                                        <m:r>
                                          <a:rPr lang="en-US" sz="2200" b="0" i="1" smtClean="0">
                                            <a:latin typeface="Cambria Math" panose="02040503050406030204" pitchFamily="18" charset="0"/>
                                          </a:rPr>
                                          <m:t>, </m:t>
                                        </m:r>
                                        <m:r>
                                          <a:rPr lang="en-US" sz="2200" b="0" i="1" smtClean="0">
                                            <a:latin typeface="Cambria Math" panose="02040503050406030204" pitchFamily="18" charset="0"/>
                                          </a:rPr>
                                          <m:t>𝑇</m:t>
                                        </m:r>
                                      </m:e>
                                    </m:d>
                                  </m:den>
                                </m:f>
                              </m:oMath>
                            </m:oMathPara>
                          </a14:m>
                          <a:endParaRPr lang="en-US" sz="2200" dirty="0"/>
                        </a:p>
                      </a:txBody>
                      <a:tcPr/>
                    </a:tc>
                    <a:extLst>
                      <a:ext uri="{0D108BD9-81ED-4DB2-BD59-A6C34878D82A}">
                        <a16:rowId xmlns:a16="http://schemas.microsoft.com/office/drawing/2014/main" val="268141421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44741515"/>
                  </p:ext>
                </p:extLst>
              </p:nvPr>
            </p:nvGraphicFramePr>
            <p:xfrm>
              <a:off x="397873" y="2389029"/>
              <a:ext cx="11538855" cy="4520513"/>
            </p:xfrm>
            <a:graphic>
              <a:graphicData uri="http://schemas.openxmlformats.org/drawingml/2006/table">
                <a:tbl>
                  <a:tblPr firstRow="1" bandRow="1">
                    <a:tableStyleId>{5C22544A-7EE6-4342-B048-85BDC9FD1C3A}</a:tableStyleId>
                  </a:tblPr>
                  <a:tblGrid>
                    <a:gridCol w="2075361">
                      <a:extLst>
                        <a:ext uri="{9D8B030D-6E8A-4147-A177-3AD203B41FA5}">
                          <a16:colId xmlns:a16="http://schemas.microsoft.com/office/drawing/2014/main" val="1757540466"/>
                        </a:ext>
                      </a:extLst>
                    </a:gridCol>
                    <a:gridCol w="1529986">
                      <a:extLst>
                        <a:ext uri="{9D8B030D-6E8A-4147-A177-3AD203B41FA5}">
                          <a16:colId xmlns:a16="http://schemas.microsoft.com/office/drawing/2014/main" val="2324034545"/>
                        </a:ext>
                      </a:extLst>
                    </a:gridCol>
                    <a:gridCol w="1524000">
                      <a:extLst>
                        <a:ext uri="{9D8B030D-6E8A-4147-A177-3AD203B41FA5}">
                          <a16:colId xmlns:a16="http://schemas.microsoft.com/office/drawing/2014/main" val="847117210"/>
                        </a:ext>
                      </a:extLst>
                    </a:gridCol>
                    <a:gridCol w="4101737">
                      <a:extLst>
                        <a:ext uri="{9D8B030D-6E8A-4147-A177-3AD203B41FA5}">
                          <a16:colId xmlns:a16="http://schemas.microsoft.com/office/drawing/2014/main" val="3478268041"/>
                        </a:ext>
                      </a:extLst>
                    </a:gridCol>
                    <a:gridCol w="2307771">
                      <a:extLst>
                        <a:ext uri="{9D8B030D-6E8A-4147-A177-3AD203B41FA5}">
                          <a16:colId xmlns:a16="http://schemas.microsoft.com/office/drawing/2014/main" val="2226005800"/>
                        </a:ext>
                      </a:extLst>
                    </a:gridCol>
                  </a:tblGrid>
                  <a:tr h="901901">
                    <a:tc>
                      <a:txBody>
                        <a:bodyPr/>
                        <a:lstStyle/>
                        <a:p>
                          <a:r>
                            <a:rPr lang="en-US" sz="2200" dirty="0" smtClean="0"/>
                            <a:t>Ensemble</a:t>
                          </a:r>
                          <a:endParaRPr lang="en-US" sz="2200" dirty="0"/>
                        </a:p>
                      </a:txBody>
                      <a:tcPr/>
                    </a:tc>
                    <a:tc>
                      <a:txBody>
                        <a:bodyPr/>
                        <a:lstStyle/>
                        <a:p>
                          <a:r>
                            <a:rPr lang="en-US" sz="2200" dirty="0" smtClean="0"/>
                            <a:t>Constraint</a:t>
                          </a:r>
                          <a:endParaRPr lang="en-US" sz="2200" dirty="0"/>
                        </a:p>
                      </a:txBody>
                      <a:tcPr/>
                    </a:tc>
                    <a:tc>
                      <a:txBody>
                        <a:bodyPr/>
                        <a:lstStyle/>
                        <a:p>
                          <a:r>
                            <a:rPr lang="en-US" sz="2200" dirty="0" smtClean="0"/>
                            <a:t>Fluctuating Quantities</a:t>
                          </a:r>
                          <a:endParaRPr lang="en-US" sz="2200" dirty="0"/>
                        </a:p>
                      </a:txBody>
                      <a:tcPr/>
                    </a:tc>
                    <a:tc>
                      <a:txBody>
                        <a:bodyPr/>
                        <a:lstStyle/>
                        <a:p>
                          <a:r>
                            <a:rPr lang="en-US" sz="2200" dirty="0" smtClean="0"/>
                            <a:t>Partition</a:t>
                          </a:r>
                          <a:r>
                            <a:rPr lang="en-US" sz="2200" baseline="0" dirty="0" smtClean="0"/>
                            <a:t> Function</a:t>
                          </a:r>
                          <a:endParaRPr lang="en-US" sz="2200" dirty="0"/>
                        </a:p>
                      </a:txBody>
                      <a:tcPr/>
                    </a:tc>
                    <a:tc>
                      <a:txBody>
                        <a:bodyPr/>
                        <a:lstStyle/>
                        <a:p>
                          <a:r>
                            <a:rPr lang="en-US" sz="2200" dirty="0" smtClean="0"/>
                            <a:t>Microstate Probabilities</a:t>
                          </a:r>
                          <a:endParaRPr lang="en-US" sz="2200" dirty="0"/>
                        </a:p>
                      </a:txBody>
                      <a:tcPr/>
                    </a:tc>
                    <a:extLst>
                      <a:ext uri="{0D108BD9-81ED-4DB2-BD59-A6C34878D82A}">
                        <a16:rowId xmlns:a16="http://schemas.microsoft.com/office/drawing/2014/main" val="3845219475"/>
                      </a:ext>
                    </a:extLst>
                  </a:tr>
                  <a:tr h="903351">
                    <a:tc>
                      <a:txBody>
                        <a:bodyPr/>
                        <a:lstStyle/>
                        <a:p>
                          <a:r>
                            <a:rPr lang="en-US" sz="2200" dirty="0" err="1" smtClean="0"/>
                            <a:t>Microcanonical</a:t>
                          </a:r>
                          <a:endParaRPr lang="en-US" sz="2200" dirty="0"/>
                        </a:p>
                      </a:txBody>
                      <a:tcPr/>
                    </a:tc>
                    <a:tc>
                      <a:txBody>
                        <a:bodyPr/>
                        <a:lstStyle/>
                        <a:p>
                          <a:r>
                            <a:rPr lang="en-US" sz="2200" dirty="0" smtClean="0"/>
                            <a:t>N, V, E</a:t>
                          </a:r>
                          <a:endParaRPr lang="en-US" sz="2200" dirty="0"/>
                        </a:p>
                      </a:txBody>
                      <a:tcPr/>
                    </a:tc>
                    <a:tc>
                      <a:txBody>
                        <a:bodyPr/>
                        <a:lstStyle/>
                        <a:p>
                          <a:endParaRPr lang="en-US" sz="2200" dirty="0"/>
                        </a:p>
                      </a:txBody>
                      <a:tcPr/>
                    </a:tc>
                    <a:tc>
                      <a:txBody>
                        <a:bodyPr/>
                        <a:lstStyle/>
                        <a:p>
                          <a:endParaRPr lang="en-US"/>
                        </a:p>
                      </a:txBody>
                      <a:tcPr>
                        <a:blipFill>
                          <a:blip r:embed="rId2"/>
                          <a:stretch>
                            <a:fillRect l="-125260" t="-103356" r="-56909" b="-300671"/>
                          </a:stretch>
                        </a:blipFill>
                      </a:tcPr>
                    </a:tc>
                    <a:tc>
                      <a:txBody>
                        <a:bodyPr/>
                        <a:lstStyle/>
                        <a:p>
                          <a:endParaRPr lang="en-US"/>
                        </a:p>
                      </a:txBody>
                      <a:tcPr>
                        <a:blipFill>
                          <a:blip r:embed="rId2"/>
                          <a:stretch>
                            <a:fillRect l="-400000" t="-103356" r="-1055" b="-300671"/>
                          </a:stretch>
                        </a:blipFill>
                      </a:tcPr>
                    </a:tc>
                    <a:extLst>
                      <a:ext uri="{0D108BD9-81ED-4DB2-BD59-A6C34878D82A}">
                        <a16:rowId xmlns:a16="http://schemas.microsoft.com/office/drawing/2014/main" val="3462329390"/>
                      </a:ext>
                    </a:extLst>
                  </a:tr>
                  <a:tr h="905066">
                    <a:tc>
                      <a:txBody>
                        <a:bodyPr/>
                        <a:lstStyle/>
                        <a:p>
                          <a:r>
                            <a:rPr lang="en-US" sz="2200" dirty="0" smtClean="0"/>
                            <a:t>Canonical</a:t>
                          </a:r>
                          <a:endParaRPr lang="en-US" sz="2200" dirty="0"/>
                        </a:p>
                      </a:txBody>
                      <a:tcPr/>
                    </a:tc>
                    <a:tc>
                      <a:txBody>
                        <a:bodyPr/>
                        <a:lstStyle/>
                        <a:p>
                          <a:r>
                            <a:rPr lang="en-US" sz="2200" dirty="0" smtClean="0"/>
                            <a:t>N, V, T</a:t>
                          </a:r>
                          <a:endParaRPr lang="en-US" sz="2200" dirty="0"/>
                        </a:p>
                      </a:txBody>
                      <a:tcPr/>
                    </a:tc>
                    <a:tc>
                      <a:txBody>
                        <a:bodyPr/>
                        <a:lstStyle/>
                        <a:p>
                          <a:r>
                            <a:rPr lang="en-US" sz="2200" dirty="0" smtClean="0"/>
                            <a:t>E, P</a:t>
                          </a:r>
                          <a:endParaRPr lang="en-US" sz="2200" dirty="0"/>
                        </a:p>
                      </a:txBody>
                      <a:tcPr/>
                    </a:tc>
                    <a:tc>
                      <a:txBody>
                        <a:bodyPr/>
                        <a:lstStyle/>
                        <a:p>
                          <a:endParaRPr lang="en-US"/>
                        </a:p>
                      </a:txBody>
                      <a:tcPr>
                        <a:blipFill>
                          <a:blip r:embed="rId2"/>
                          <a:stretch>
                            <a:fillRect l="-125260" t="-204730" r="-56909" b="-202703"/>
                          </a:stretch>
                        </a:blipFill>
                      </a:tcPr>
                    </a:tc>
                    <a:tc>
                      <a:txBody>
                        <a:bodyPr/>
                        <a:lstStyle/>
                        <a:p>
                          <a:endParaRPr lang="en-US"/>
                        </a:p>
                      </a:txBody>
                      <a:tcPr>
                        <a:blipFill>
                          <a:blip r:embed="rId2"/>
                          <a:stretch>
                            <a:fillRect l="-400000" t="-204730" r="-1055" b="-202703"/>
                          </a:stretch>
                        </a:blipFill>
                      </a:tcPr>
                    </a:tc>
                    <a:extLst>
                      <a:ext uri="{0D108BD9-81ED-4DB2-BD59-A6C34878D82A}">
                        <a16:rowId xmlns:a16="http://schemas.microsoft.com/office/drawing/2014/main" val="3330793646"/>
                      </a:ext>
                    </a:extLst>
                  </a:tr>
                  <a:tr h="905066">
                    <a:tc>
                      <a:txBody>
                        <a:bodyPr/>
                        <a:lstStyle/>
                        <a:p>
                          <a:r>
                            <a:rPr lang="en-US" sz="2200" dirty="0" smtClean="0"/>
                            <a:t>Grand Canonical</a:t>
                          </a:r>
                          <a:endParaRPr lang="en-US" sz="2200" dirty="0"/>
                        </a:p>
                      </a:txBody>
                      <a:tcPr/>
                    </a:tc>
                    <a:tc>
                      <a:txBody>
                        <a:bodyPr/>
                        <a:lstStyle/>
                        <a:p>
                          <a:r>
                            <a:rPr lang="en-US" sz="2200" dirty="0" smtClean="0"/>
                            <a:t>µ, V, T</a:t>
                          </a:r>
                          <a:endParaRPr lang="en-US" sz="2200" dirty="0"/>
                        </a:p>
                      </a:txBody>
                      <a:tcPr/>
                    </a:tc>
                    <a:tc>
                      <a:txBody>
                        <a:bodyPr/>
                        <a:lstStyle/>
                        <a:p>
                          <a:r>
                            <a:rPr lang="en-US" sz="2200" dirty="0" smtClean="0"/>
                            <a:t>N, E,</a:t>
                          </a:r>
                          <a:r>
                            <a:rPr lang="en-US" sz="2200" baseline="0" dirty="0" smtClean="0"/>
                            <a:t> P</a:t>
                          </a:r>
                          <a:endParaRPr lang="en-US" sz="2200" dirty="0"/>
                        </a:p>
                      </a:txBody>
                      <a:tcPr/>
                    </a:tc>
                    <a:tc>
                      <a:txBody>
                        <a:bodyPr/>
                        <a:lstStyle/>
                        <a:p>
                          <a:endParaRPr lang="en-US"/>
                        </a:p>
                      </a:txBody>
                      <a:tcPr>
                        <a:blipFill>
                          <a:blip r:embed="rId2"/>
                          <a:stretch>
                            <a:fillRect l="-125260" t="-302685" r="-56909" b="-101342"/>
                          </a:stretch>
                        </a:blipFill>
                      </a:tcPr>
                    </a:tc>
                    <a:tc>
                      <a:txBody>
                        <a:bodyPr/>
                        <a:lstStyle/>
                        <a:p>
                          <a:endParaRPr lang="en-US"/>
                        </a:p>
                      </a:txBody>
                      <a:tcPr>
                        <a:blipFill>
                          <a:blip r:embed="rId2"/>
                          <a:stretch>
                            <a:fillRect l="-400000" t="-302685" r="-1055" b="-101342"/>
                          </a:stretch>
                        </a:blipFill>
                      </a:tcPr>
                    </a:tc>
                    <a:extLst>
                      <a:ext uri="{0D108BD9-81ED-4DB2-BD59-A6C34878D82A}">
                        <a16:rowId xmlns:a16="http://schemas.microsoft.com/office/drawing/2014/main" val="3325184643"/>
                      </a:ext>
                    </a:extLst>
                  </a:tr>
                  <a:tr h="905129">
                    <a:tc>
                      <a:txBody>
                        <a:bodyPr/>
                        <a:lstStyle/>
                        <a:p>
                          <a:r>
                            <a:rPr lang="en-US" sz="2200" dirty="0" smtClean="0"/>
                            <a:t>Isobaric-isothermal</a:t>
                          </a:r>
                          <a:endParaRPr lang="en-US" sz="2200" dirty="0"/>
                        </a:p>
                      </a:txBody>
                      <a:tcPr/>
                    </a:tc>
                    <a:tc>
                      <a:txBody>
                        <a:bodyPr/>
                        <a:lstStyle/>
                        <a:p>
                          <a:r>
                            <a:rPr lang="en-US" sz="2200" dirty="0" smtClean="0"/>
                            <a:t>N, P, T</a:t>
                          </a:r>
                          <a:endParaRPr lang="en-US" sz="2200" dirty="0"/>
                        </a:p>
                      </a:txBody>
                      <a:tcPr/>
                    </a:tc>
                    <a:tc>
                      <a:txBody>
                        <a:bodyPr/>
                        <a:lstStyle/>
                        <a:p>
                          <a:r>
                            <a:rPr lang="en-US" sz="2200" dirty="0" smtClean="0"/>
                            <a:t>E, V</a:t>
                          </a:r>
                          <a:endParaRPr lang="en-US" sz="2200" dirty="0"/>
                        </a:p>
                      </a:txBody>
                      <a:tcPr/>
                    </a:tc>
                    <a:tc>
                      <a:txBody>
                        <a:bodyPr/>
                        <a:lstStyle/>
                        <a:p>
                          <a:endParaRPr lang="en-US"/>
                        </a:p>
                      </a:txBody>
                      <a:tcPr>
                        <a:blipFill>
                          <a:blip r:embed="rId2"/>
                          <a:stretch>
                            <a:fillRect l="-125260" t="-402685" r="-56909" b="-1342"/>
                          </a:stretch>
                        </a:blipFill>
                      </a:tcPr>
                    </a:tc>
                    <a:tc>
                      <a:txBody>
                        <a:bodyPr/>
                        <a:lstStyle/>
                        <a:p>
                          <a:endParaRPr lang="en-US"/>
                        </a:p>
                      </a:txBody>
                      <a:tcPr>
                        <a:blipFill>
                          <a:blip r:embed="rId2"/>
                          <a:stretch>
                            <a:fillRect l="-400000" t="-402685" r="-1055" b="-1342"/>
                          </a:stretch>
                        </a:blipFill>
                      </a:tcPr>
                    </a:tc>
                    <a:extLst>
                      <a:ext uri="{0D108BD9-81ED-4DB2-BD59-A6C34878D82A}">
                        <a16:rowId xmlns:a16="http://schemas.microsoft.com/office/drawing/2014/main" val="2681414218"/>
                      </a:ext>
                    </a:extLst>
                  </a:tr>
                </a:tbl>
              </a:graphicData>
            </a:graphic>
          </p:graphicFrame>
        </mc:Fallback>
      </mc:AlternateContent>
      <p:cxnSp>
        <p:nvCxnSpPr>
          <p:cNvPr id="6" name="Straight Connector 5"/>
          <p:cNvCxnSpPr/>
          <p:nvPr/>
        </p:nvCxnSpPr>
        <p:spPr>
          <a:xfrm>
            <a:off x="909501" y="1341257"/>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6099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3" cstate="print">
            <a:extLst>
              <a:ext uri="{28A0092B-C50C-407E-A947-70E740481C1C}">
                <a14:useLocalDpi xmlns:a14="http://schemas.microsoft.com/office/drawing/2010/main" val="0"/>
              </a:ext>
            </a:extLst>
          </a:blip>
          <a:srcRect t="3744" r="54231" b="3970"/>
          <a:stretch/>
        </p:blipFill>
        <p:spPr bwMode="auto">
          <a:xfrm>
            <a:off x="2115854" y="1250098"/>
            <a:ext cx="2721167" cy="3287585"/>
          </a:xfrm>
          <a:prstGeom prst="rect">
            <a:avLst/>
          </a:prstGeom>
          <a:noFill/>
          <a:ln>
            <a:noFill/>
          </a:ln>
          <a:extLst>
            <a:ext uri="{53640926-AAD7-44D8-BBD7-CCE9431645EC}">
              <a14:shadowObscured xmlns:a14="http://schemas.microsoft.com/office/drawing/2010/main"/>
            </a:ext>
          </a:extLst>
        </p:spPr>
      </p:pic>
      <p:sp>
        <p:nvSpPr>
          <p:cNvPr id="11" name="Rectangle 10"/>
          <p:cNvSpPr/>
          <p:nvPr/>
        </p:nvSpPr>
        <p:spPr>
          <a:xfrm>
            <a:off x="6048797" y="4997500"/>
            <a:ext cx="4162004" cy="1631216"/>
          </a:xfrm>
          <a:prstGeom prst="rect">
            <a:avLst/>
          </a:prstGeom>
        </p:spPr>
        <p:txBody>
          <a:bodyPr wrap="square">
            <a:spAutoFit/>
          </a:bodyPr>
          <a:lstStyle/>
          <a:p>
            <a:r>
              <a:rPr lang="en-US" sz="2000" dirty="0">
                <a:ea typeface="Calibri" charset="0"/>
                <a:cs typeface="Calibri" charset="0"/>
              </a:rPr>
              <a:t>Timing data for NVT Monte Carlo simulations of </a:t>
            </a:r>
            <a:r>
              <a:rPr lang="en-US" sz="2000" dirty="0">
                <a:ea typeface="Calibri" charset="0"/>
                <a:cs typeface="Times New Roman" charset="0"/>
              </a:rPr>
              <a:t>2,5-dimethylhexane. Data were generated on one core of an i5-3570K 3.40GH Intel(R) CPU or a NVIDIA K40.</a:t>
            </a:r>
            <a:r>
              <a:rPr lang="en-US" sz="2000" dirty="0"/>
              <a:t> </a:t>
            </a:r>
          </a:p>
        </p:txBody>
      </p:sp>
      <p:sp>
        <p:nvSpPr>
          <p:cNvPr id="15" name="TextBox 14"/>
          <p:cNvSpPr txBox="1"/>
          <p:nvPr/>
        </p:nvSpPr>
        <p:spPr>
          <a:xfrm>
            <a:off x="2092230" y="47595"/>
            <a:ext cx="3659161" cy="707886"/>
          </a:xfrm>
          <a:prstGeom prst="rect">
            <a:avLst/>
          </a:prstGeom>
          <a:solidFill>
            <a:schemeClr val="bg1"/>
          </a:solidFill>
        </p:spPr>
        <p:txBody>
          <a:bodyPr wrap="square" rtlCol="0">
            <a:spAutoFit/>
          </a:bodyPr>
          <a:lstStyle/>
          <a:p>
            <a:r>
              <a:rPr lang="en-US" sz="4000" dirty="0">
                <a:solidFill>
                  <a:schemeClr val="tx1">
                    <a:lumMod val="75000"/>
                    <a:lumOff val="25000"/>
                  </a:schemeClr>
                </a:solidFill>
                <a:latin typeface="+mj-lt"/>
              </a:rPr>
              <a:t>Cell List</a:t>
            </a:r>
          </a:p>
        </p:txBody>
      </p:sp>
      <p:graphicFrame>
        <p:nvGraphicFramePr>
          <p:cNvPr id="16" name="Table 15"/>
          <p:cNvGraphicFramePr>
            <a:graphicFrameLocks noGrp="1"/>
          </p:cNvGraphicFramePr>
          <p:nvPr>
            <p:extLst/>
          </p:nvPr>
        </p:nvGraphicFramePr>
        <p:xfrm>
          <a:off x="2115854" y="5402313"/>
          <a:ext cx="3657599" cy="1112520"/>
        </p:xfrm>
        <a:graphic>
          <a:graphicData uri="http://schemas.openxmlformats.org/drawingml/2006/table">
            <a:tbl>
              <a:tblPr firstRow="1" bandRow="1">
                <a:tableStyleId>{073A0DAA-6AF3-43AB-8588-CEC1D06C72B9}</a:tableStyleId>
              </a:tblPr>
              <a:tblGrid>
                <a:gridCol w="2387600">
                  <a:extLst>
                    <a:ext uri="{9D8B030D-6E8A-4147-A177-3AD203B41FA5}">
                      <a16:colId xmlns:a16="http://schemas.microsoft.com/office/drawing/2014/main" val="20000"/>
                    </a:ext>
                  </a:extLst>
                </a:gridCol>
                <a:gridCol w="1269999">
                  <a:extLst>
                    <a:ext uri="{9D8B030D-6E8A-4147-A177-3AD203B41FA5}">
                      <a16:colId xmlns:a16="http://schemas.microsoft.com/office/drawing/2014/main" val="20001"/>
                    </a:ext>
                  </a:extLst>
                </a:gridCol>
              </a:tblGrid>
              <a:tr h="370840">
                <a:tc>
                  <a:txBody>
                    <a:bodyPr/>
                    <a:lstStyle/>
                    <a:p>
                      <a:pPr algn="l"/>
                      <a:r>
                        <a:rPr lang="en-US" sz="1600" dirty="0" smtClean="0">
                          <a:solidFill>
                            <a:sysClr val="windowText" lastClr="000000"/>
                          </a:solidFill>
                        </a:rPr>
                        <a:t>Move type</a:t>
                      </a:r>
                      <a:endParaRPr 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ysClr val="windowText" lastClr="000000"/>
                          </a:solidFill>
                        </a:rPr>
                        <a:t>Percentage</a:t>
                      </a:r>
                      <a:endParaRPr 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l"/>
                      <a:r>
                        <a:rPr lang="en-US" sz="1600" dirty="0" smtClean="0"/>
                        <a:t>Displacement</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80</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l"/>
                      <a:r>
                        <a:rPr lang="en-US" sz="1600" dirty="0" smtClean="0"/>
                        <a:t>Rotation</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20</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197" t="2945" r="6564" b="14060"/>
          <a:stretch/>
        </p:blipFill>
        <p:spPr>
          <a:xfrm>
            <a:off x="4928338" y="963098"/>
            <a:ext cx="5739663" cy="4034403"/>
          </a:xfrm>
          <a:prstGeom prst="rect">
            <a:avLst/>
          </a:prstGeom>
        </p:spPr>
      </p:pic>
      <p:sp>
        <p:nvSpPr>
          <p:cNvPr id="2" name="Slide Number Placeholder 1"/>
          <p:cNvSpPr>
            <a:spLocks noGrp="1"/>
          </p:cNvSpPr>
          <p:nvPr>
            <p:ph type="sldNum" sz="quarter" idx="12"/>
          </p:nvPr>
        </p:nvSpPr>
        <p:spPr/>
        <p:txBody>
          <a:bodyPr/>
          <a:lstStyle/>
          <a:p>
            <a:fld id="{0A0FDF86-CD1A-F643-8415-5473038ABDB7}" type="slidenum">
              <a:rPr lang="en-US" smtClean="0"/>
              <a:t>70</a:t>
            </a:fld>
            <a:endParaRPr lang="en-US"/>
          </a:p>
        </p:txBody>
      </p:sp>
      <p:cxnSp>
        <p:nvCxnSpPr>
          <p:cNvPr id="10" name="Straight Connector 9"/>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4300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316" y="-6348"/>
            <a:ext cx="7886700" cy="834526"/>
          </a:xfrm>
        </p:spPr>
        <p:txBody>
          <a:bodyPr>
            <a:normAutofit/>
          </a:bodyPr>
          <a:lstStyle/>
          <a:p>
            <a:r>
              <a:rPr lang="en-US" dirty="0" smtClean="0"/>
              <a:t>Parallel Optimization</a:t>
            </a:r>
            <a:endParaRPr lang="en-US" dirty="0"/>
          </a:p>
        </p:txBody>
      </p:sp>
      <p:sp>
        <p:nvSpPr>
          <p:cNvPr id="4" name="Slide Number Placeholder 3"/>
          <p:cNvSpPr>
            <a:spLocks noGrp="1"/>
          </p:cNvSpPr>
          <p:nvPr>
            <p:ph type="sldNum" sz="quarter" idx="12"/>
          </p:nvPr>
        </p:nvSpPr>
        <p:spPr/>
        <p:txBody>
          <a:bodyPr/>
          <a:lstStyle/>
          <a:p>
            <a:fld id="{0A0FDF86-CD1A-F643-8415-5473038ABDB7}" type="slidenum">
              <a:rPr lang="en-US" smtClean="0"/>
              <a:t>71</a:t>
            </a:fld>
            <a:endParaRPr lang="en-US" dirty="0"/>
          </a:p>
        </p:txBody>
      </p:sp>
      <p:sp>
        <p:nvSpPr>
          <p:cNvPr id="11" name="Rectangle 10"/>
          <p:cNvSpPr/>
          <p:nvPr/>
        </p:nvSpPr>
        <p:spPr>
          <a:xfrm>
            <a:off x="1638300" y="1400153"/>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76675" y="1386263"/>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876107" y="1414440"/>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86534" y="1409778"/>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298035" y="1885931"/>
            <a:ext cx="578643" cy="38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271868" y="1854379"/>
            <a:ext cx="578643" cy="38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810375" y="165733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177087" y="165286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22267" y="246397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091362" y="202954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222334" y="249711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24775" y="194427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11058" y="200677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22343" y="220730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299511" y="211244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267823" y="212807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735367" y="200886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3793" y="154134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74936" y="160821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329487" y="180526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74667" y="261637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591085" y="220382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374734" y="264951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962900" y="198490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705727" y="225978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004575" y="251825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664654" y="259653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180444" y="157753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887767" y="216126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08130" y="159519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277361" y="154134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275561" y="182128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963924" y="224014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9519342" y="168382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506553" y="250882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094719" y="184420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9837546" y="211909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136394" y="237756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796473" y="245584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738724" y="188087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019586" y="192204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778012" y="155305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864219" y="149590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919578" y="1888262"/>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827009" y="232115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2416368" y="150165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756452" y="202012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386322" y="2142211"/>
            <a:ext cx="171450" cy="1970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034753" y="201709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928336" y="157790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435132" y="252182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999789" y="250555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087869" y="150671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143228" y="189907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050659" y="233196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128474" y="157790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640018" y="151247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4506382" y="238024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071039" y="2363967"/>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4822194" y="194387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4537187" y="1754664"/>
            <a:ext cx="171450" cy="1970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085916" y="194861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586534" y="3560347"/>
            <a:ext cx="1659732" cy="13858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810375" y="380789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177087" y="380343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22267" y="461454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91362" y="418011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7222334" y="464768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724775" y="409484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511058" y="415734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322343" y="4357870"/>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735367" y="415943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493793" y="369191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7329487" y="3955834"/>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74667" y="476694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374734" y="4800088"/>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7962900" y="4135469"/>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705727" y="4410356"/>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04575" y="466882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64654" y="4747105"/>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887767" y="4311831"/>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7908130" y="3745763"/>
            <a:ext cx="171450" cy="19704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6586534" y="4072611"/>
            <a:ext cx="16597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6591296" y="4547374"/>
            <a:ext cx="16597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091362" y="3565009"/>
            <a:ext cx="0" cy="13791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7701557" y="3567490"/>
            <a:ext cx="0" cy="13791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6" name="Cube 165"/>
          <p:cNvSpPr/>
          <p:nvPr/>
        </p:nvSpPr>
        <p:spPr>
          <a:xfrm>
            <a:off x="8850511" y="3575975"/>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2" name="Right Arrow 171"/>
          <p:cNvSpPr/>
          <p:nvPr/>
        </p:nvSpPr>
        <p:spPr>
          <a:xfrm>
            <a:off x="8252070" y="4110319"/>
            <a:ext cx="578643" cy="38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ube 172"/>
          <p:cNvSpPr/>
          <p:nvPr/>
        </p:nvSpPr>
        <p:spPr>
          <a:xfrm>
            <a:off x="8830713" y="4570543"/>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4" name="Cube 173"/>
          <p:cNvSpPr/>
          <p:nvPr/>
        </p:nvSpPr>
        <p:spPr>
          <a:xfrm>
            <a:off x="8825063" y="4079011"/>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5" name="Cube 174"/>
          <p:cNvSpPr/>
          <p:nvPr/>
        </p:nvSpPr>
        <p:spPr>
          <a:xfrm>
            <a:off x="9367548" y="3574638"/>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6" name="Cube 175"/>
          <p:cNvSpPr/>
          <p:nvPr/>
        </p:nvSpPr>
        <p:spPr>
          <a:xfrm>
            <a:off x="9362486" y="4058305"/>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7" name="Cube 176"/>
          <p:cNvSpPr/>
          <p:nvPr/>
        </p:nvSpPr>
        <p:spPr>
          <a:xfrm>
            <a:off x="9361289" y="4563686"/>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8" name="Cube 177"/>
          <p:cNvSpPr/>
          <p:nvPr/>
        </p:nvSpPr>
        <p:spPr>
          <a:xfrm>
            <a:off x="9909132" y="3541869"/>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9" name="Cube 178"/>
          <p:cNvSpPr/>
          <p:nvPr/>
        </p:nvSpPr>
        <p:spPr>
          <a:xfrm>
            <a:off x="9917923" y="4063190"/>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80" name="Cube 179"/>
          <p:cNvSpPr/>
          <p:nvPr/>
        </p:nvSpPr>
        <p:spPr>
          <a:xfrm>
            <a:off x="9882201" y="4547377"/>
            <a:ext cx="371179" cy="3668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81" name="TextBox 180"/>
          <p:cNvSpPr txBox="1"/>
          <p:nvPr/>
        </p:nvSpPr>
        <p:spPr>
          <a:xfrm>
            <a:off x="9191039" y="5040445"/>
            <a:ext cx="720069" cy="400110"/>
          </a:xfrm>
          <a:prstGeom prst="rect">
            <a:avLst/>
          </a:prstGeom>
          <a:noFill/>
        </p:spPr>
        <p:txBody>
          <a:bodyPr wrap="none" rtlCol="0">
            <a:spAutoFit/>
          </a:bodyPr>
          <a:lstStyle/>
          <a:p>
            <a:r>
              <a:rPr lang="en-US" sz="2000" dirty="0"/>
              <a:t>CPUs</a:t>
            </a:r>
          </a:p>
        </p:txBody>
      </p:sp>
      <p:sp>
        <p:nvSpPr>
          <p:cNvPr id="191" name="TextBox 190"/>
          <p:cNvSpPr txBox="1"/>
          <p:nvPr/>
        </p:nvSpPr>
        <p:spPr>
          <a:xfrm>
            <a:off x="2150859" y="819102"/>
            <a:ext cx="1774588" cy="461665"/>
          </a:xfrm>
          <a:prstGeom prst="rect">
            <a:avLst/>
          </a:prstGeom>
          <a:noFill/>
        </p:spPr>
        <p:txBody>
          <a:bodyPr wrap="none" rtlCol="0">
            <a:spAutoFit/>
          </a:bodyPr>
          <a:lstStyle/>
          <a:p>
            <a:r>
              <a:rPr lang="en-US" sz="2400" b="1" dirty="0"/>
              <a:t>Monte Carlo</a:t>
            </a:r>
          </a:p>
        </p:txBody>
      </p:sp>
      <p:sp>
        <p:nvSpPr>
          <p:cNvPr id="193" name="TextBox 192"/>
          <p:cNvSpPr txBox="1"/>
          <p:nvPr/>
        </p:nvSpPr>
        <p:spPr>
          <a:xfrm>
            <a:off x="6476440" y="813184"/>
            <a:ext cx="2754280" cy="461665"/>
          </a:xfrm>
          <a:prstGeom prst="rect">
            <a:avLst/>
          </a:prstGeom>
          <a:noFill/>
        </p:spPr>
        <p:txBody>
          <a:bodyPr wrap="none" rtlCol="0">
            <a:spAutoFit/>
          </a:bodyPr>
          <a:lstStyle/>
          <a:p>
            <a:r>
              <a:rPr lang="en-US" sz="2400" b="1" dirty="0"/>
              <a:t>Molecular dynamics</a:t>
            </a:r>
          </a:p>
        </p:txBody>
      </p:sp>
      <p:sp>
        <p:nvSpPr>
          <p:cNvPr id="3" name="TextBox 2"/>
          <p:cNvSpPr txBox="1"/>
          <p:nvPr/>
        </p:nvSpPr>
        <p:spPr>
          <a:xfrm>
            <a:off x="1671167" y="3645943"/>
            <a:ext cx="3975768" cy="400110"/>
          </a:xfrm>
          <a:prstGeom prst="rect">
            <a:avLst/>
          </a:prstGeom>
          <a:noFill/>
        </p:spPr>
        <p:txBody>
          <a:bodyPr wrap="none" rtlCol="0">
            <a:spAutoFit/>
          </a:bodyPr>
          <a:lstStyle/>
          <a:p>
            <a:r>
              <a:rPr lang="en-US" sz="2000" dirty="0"/>
              <a:t>Volume move on GPU: O(N</a:t>
            </a:r>
            <a:r>
              <a:rPr lang="en-US" sz="2000" baseline="30000" dirty="0"/>
              <a:t>2</a:t>
            </a:r>
            <a:r>
              <a:rPr lang="en-US" sz="2000" dirty="0"/>
              <a:t>)=&gt; O(N)</a:t>
            </a:r>
          </a:p>
        </p:txBody>
      </p:sp>
      <p:cxnSp>
        <p:nvCxnSpPr>
          <p:cNvPr id="6" name="Straight Connector 5"/>
          <p:cNvCxnSpPr/>
          <p:nvPr/>
        </p:nvCxnSpPr>
        <p:spPr>
          <a:xfrm>
            <a:off x="5945875" y="1280766"/>
            <a:ext cx="0" cy="4817016"/>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71168" y="4512431"/>
            <a:ext cx="3257333" cy="707886"/>
          </a:xfrm>
          <a:prstGeom prst="rect">
            <a:avLst/>
          </a:prstGeom>
          <a:noFill/>
        </p:spPr>
        <p:txBody>
          <a:bodyPr wrap="square" rtlCol="0">
            <a:spAutoFit/>
          </a:bodyPr>
          <a:lstStyle/>
          <a:p>
            <a:r>
              <a:rPr lang="en-US" sz="2000" dirty="0"/>
              <a:t>All other moves: Not enough work; GPU starves.</a:t>
            </a:r>
          </a:p>
        </p:txBody>
      </p:sp>
      <p:sp>
        <p:nvSpPr>
          <p:cNvPr id="8" name="TextBox 7"/>
          <p:cNvSpPr txBox="1"/>
          <p:nvPr/>
        </p:nvSpPr>
        <p:spPr>
          <a:xfrm>
            <a:off x="1670603" y="5593419"/>
            <a:ext cx="3817455" cy="400110"/>
          </a:xfrm>
          <a:prstGeom prst="rect">
            <a:avLst/>
          </a:prstGeom>
          <a:noFill/>
        </p:spPr>
        <p:txBody>
          <a:bodyPr wrap="none" rtlCol="0">
            <a:spAutoFit/>
          </a:bodyPr>
          <a:lstStyle/>
          <a:p>
            <a:r>
              <a:rPr lang="en-US" sz="2000" dirty="0"/>
              <a:t>Need to create more parallel work.</a:t>
            </a:r>
          </a:p>
        </p:txBody>
      </p:sp>
      <p:cxnSp>
        <p:nvCxnSpPr>
          <p:cNvPr id="108" name="Straight Connector 107"/>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882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3933"/>
            <a:ext cx="7886700" cy="726695"/>
          </a:xfrm>
        </p:spPr>
        <p:txBody>
          <a:bodyPr/>
          <a:lstStyle/>
          <a:p>
            <a:r>
              <a:rPr lang="en-US" dirty="0" smtClean="0"/>
              <a:t>Ewald Summation</a:t>
            </a:r>
            <a:endParaRPr lang="en-US" dirty="0"/>
          </a:p>
        </p:txBody>
      </p:sp>
      <p:sp>
        <p:nvSpPr>
          <p:cNvPr id="4" name="Slide Number Placeholder 3"/>
          <p:cNvSpPr>
            <a:spLocks noGrp="1"/>
          </p:cNvSpPr>
          <p:nvPr>
            <p:ph type="sldNum" sz="quarter" idx="12"/>
          </p:nvPr>
        </p:nvSpPr>
        <p:spPr/>
        <p:txBody>
          <a:bodyPr/>
          <a:lstStyle/>
          <a:p>
            <a:fld id="{0A0FDF86-CD1A-F643-8415-5473038ABDB7}" type="slidenum">
              <a:rPr lang="en-US" smtClean="0"/>
              <a:t>72</a:t>
            </a:fld>
            <a:endParaRPr lang="en-US"/>
          </a:p>
        </p:txBody>
      </p:sp>
      <mc:AlternateContent xmlns:mc="http://schemas.openxmlformats.org/markup-compatibility/2006" xmlns:a14="http://schemas.microsoft.com/office/drawing/2010/main">
        <mc:Choice Requires="a14">
          <p:sp>
            <p:nvSpPr>
              <p:cNvPr id="7" name="Content Placeholder 6"/>
              <p:cNvSpPr txBox="1">
                <a:spLocks noGrp="1"/>
              </p:cNvSpPr>
              <p:nvPr>
                <p:ph idx="1"/>
              </p:nvPr>
            </p:nvSpPr>
            <p:spPr>
              <a:xfrm>
                <a:off x="1147665" y="1569755"/>
                <a:ext cx="10315147" cy="4222053"/>
              </a:xfrm>
              <a:prstGeom prst="rect">
                <a:avLst/>
              </a:prstGeom>
              <a:noFill/>
            </p:spPr>
            <p:txBody>
              <a:bodyPr vert="horz" wrap="squar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𝐸𝑙𝑒𝑐</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𝑅𝑒𝑎𝑙</m:t>
                          </m:r>
                          <m:r>
                            <a:rPr lang="en-US" sz="2000" i="1">
                              <a:latin typeface="Cambria Math" panose="02040503050406030204" pitchFamily="18" charset="0"/>
                            </a:rPr>
                            <m:t> </m:t>
                          </m:r>
                          <m:r>
                            <a:rPr lang="en-US" sz="2000" i="1">
                              <a:latin typeface="Cambria Math" panose="02040503050406030204" pitchFamily="18" charset="0"/>
                            </a:rPr>
                            <m:t>𝑆𝑝𝑎𝑐𝑒</m:t>
                          </m:r>
                        </m:sup>
                      </m:sSup>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𝑅𝑒𝑐𝑖𝑝𝑟𝑜𝑐𝑎𝑙</m:t>
                          </m:r>
                          <m:r>
                            <a:rPr lang="en-US" sz="2000" i="1">
                              <a:latin typeface="Cambria Math" panose="02040503050406030204" pitchFamily="18" charset="0"/>
                            </a:rPr>
                            <m:t> </m:t>
                          </m:r>
                          <m:r>
                            <a:rPr lang="en-US" sz="2000" i="1">
                              <a:latin typeface="Cambria Math" panose="02040503050406030204" pitchFamily="18" charset="0"/>
                            </a:rPr>
                            <m:t>𝑆𝑝𝑎𝑐𝑒</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𝑆𝑒𝑙𝑓</m:t>
                          </m:r>
                        </m:sup>
                      </m:sSup>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𝑅𝑒𝑎𝑙</m:t>
                          </m:r>
                          <m:r>
                            <a:rPr lang="en-US" sz="2000" i="1">
                              <a:latin typeface="Cambria Math" panose="02040503050406030204" pitchFamily="18" charset="0"/>
                            </a:rPr>
                            <m:t> </m:t>
                          </m:r>
                          <m:r>
                            <a:rPr lang="en-US" sz="2000" i="1">
                              <a:latin typeface="Cambria Math" panose="02040503050406030204" pitchFamily="18" charset="0"/>
                            </a:rPr>
                            <m:t>𝑆𝑝𝑎𝑐𝑒</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8</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𝑗</m:t>
                                  </m:r>
                                </m:sub>
                              </m:sSub>
                              <m:f>
                                <m:fPr>
                                  <m:ctrlPr>
                                    <a:rPr lang="en-US" sz="2000" i="1">
                                      <a:latin typeface="Cambria Math" panose="02040503050406030204" pitchFamily="18" charset="0"/>
                                    </a:rPr>
                                  </m:ctrlPr>
                                </m:fPr>
                                <m:num>
                                  <m:r>
                                    <a:rPr lang="en-US" sz="2000" i="1">
                                      <a:latin typeface="Cambria Math" panose="02040503050406030204" pitchFamily="18" charset="0"/>
                                    </a:rPr>
                                    <m:t> </m:t>
                                  </m:r>
                                  <m:r>
                                    <m:rPr>
                                      <m:sty m:val="p"/>
                                    </m:rPr>
                                    <a:rPr lang="en-US" sz="2000">
                                      <a:latin typeface="Cambria Math" panose="02040503050406030204" pitchFamily="18" charset="0"/>
                                    </a:rPr>
                                    <m:t>erfc</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𝑖𝑗</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𝑖𝑗</m:t>
                                      </m:r>
                                    </m:sub>
                                  </m:sSub>
                                </m:den>
                              </m:f>
                            </m:e>
                          </m:nary>
                        </m:e>
                      </m:nary>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𝑅𝑒𝑐𝑖𝑝𝑟𝑜𝑐𝑎𝑙</m:t>
                          </m:r>
                          <m:r>
                            <a:rPr lang="en-US" sz="2000" i="1">
                              <a:latin typeface="Cambria Math" panose="02040503050406030204" pitchFamily="18" charset="0"/>
                            </a:rPr>
                            <m:t> </m:t>
                          </m:r>
                          <m:r>
                            <a:rPr lang="en-US" sz="2000" i="1">
                              <a:latin typeface="Cambria Math" panose="02040503050406030204" pitchFamily="18" charset="0"/>
                            </a:rPr>
                            <m:t>𝑆𝑝𝑎𝑐𝑒</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r>
                            <a:rPr lang="en-US" sz="2000" i="1">
                              <a:latin typeface="Cambria Math" panose="02040503050406030204" pitchFamily="18" charset="0"/>
                            </a:rPr>
                            <m:t>𝑉</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den>
                      </m:f>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≠0</m:t>
                          </m:r>
                        </m:sub>
                        <m:sup/>
                        <m:e>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e>
                                <m:sup>
                                  <m:r>
                                    <a:rPr lang="en-US" sz="2000" i="1">
                                      <a:latin typeface="Cambria Math" panose="02040503050406030204" pitchFamily="18" charset="0"/>
                                    </a:rPr>
                                    <m:t>2</m:t>
                                  </m:r>
                                </m:sup>
                              </m:sSup>
                            </m:den>
                          </m:f>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e>
                                    <m:sup>
                                      <m:r>
                                        <a:rPr lang="en-US" sz="2000" i="1">
                                          <a:latin typeface="Cambria Math" panose="02040503050406030204" pitchFamily="18" charset="0"/>
                                        </a:rPr>
                                        <m:t>2</m:t>
                                      </m:r>
                                    </m:sup>
                                  </m:sSup>
                                </m:num>
                                <m:den>
                                  <m:r>
                                    <a:rPr lang="en-US" sz="2000" i="1">
                                      <a:latin typeface="Cambria Math" panose="02040503050406030204" pitchFamily="18" charset="0"/>
                                    </a:rPr>
                                    <m:t>4</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2</m:t>
                                      </m:r>
                                    </m:sup>
                                  </m:sSup>
                                </m:den>
                              </m:f>
                            </m:sup>
                          </m:sSup>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b>
                                                  <m:r>
                                                    <a:rPr lang="en-US" sz="2000" i="1">
                                                      <a:latin typeface="Cambria Math" panose="02040503050406030204" pitchFamily="18" charset="0"/>
                                                    </a:rPr>
                                                    <m:t>𝑖</m:t>
                                                  </m:r>
                                                </m:sub>
                                              </m:sSub>
                                            </m:e>
                                          </m:d>
                                        </m:e>
                                      </m:nary>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sin</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b>
                                                  <m:r>
                                                    <a:rPr lang="en-US" sz="2000" i="1">
                                                      <a:latin typeface="Cambria Math" panose="02040503050406030204" pitchFamily="18" charset="0"/>
                                                    </a:rPr>
                                                    <m:t>𝑖</m:t>
                                                  </m:r>
                                                </m:sub>
                                              </m:sSub>
                                            </m:e>
                                          </m:d>
                                        </m:e>
                                      </m:nary>
                                    </m:e>
                                  </m:d>
                                </m:e>
                                <m:sup>
                                  <m:r>
                                    <a:rPr lang="en-US" sz="2000" i="1">
                                      <a:latin typeface="Cambria Math" panose="02040503050406030204" pitchFamily="18" charset="0"/>
                                    </a:rPr>
                                    <m:t>2</m:t>
                                  </m:r>
                                </m:sup>
                              </m:sSup>
                            </m:e>
                          </m:d>
                        </m:e>
                      </m:nary>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𝑆𝑒𝑙𝑓</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8</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𝑀</m:t>
                          </m:r>
                        </m:sup>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𝑗</m:t>
                                  </m:r>
                                </m:sub>
                              </m:sSub>
                            </m:sup>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𝑙</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𝑘</m:t>
                                          </m:r>
                                        </m:sub>
                                      </m:sSub>
                                    </m:sub>
                                  </m:sSub>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𝑙</m:t>
                                          </m:r>
                                        </m:sub>
                                      </m:sSub>
                                    </m:sub>
                                  </m:sSub>
                                  <m:f>
                                    <m:fPr>
                                      <m:ctrlPr>
                                        <a:rPr lang="en-US" sz="2000" i="1">
                                          <a:latin typeface="Cambria Math" panose="02040503050406030204" pitchFamily="18" charset="0"/>
                                        </a:rPr>
                                      </m:ctrlPr>
                                    </m:fPr>
                                    <m:num>
                                      <m:r>
                                        <a:rPr lang="en-US" sz="2000" i="1">
                                          <a:latin typeface="Cambria Math" panose="02040503050406030204" pitchFamily="18" charset="0"/>
                                        </a:rPr>
                                        <m:t> </m:t>
                                      </m:r>
                                      <m:r>
                                        <m:rPr>
                                          <m:sty m:val="p"/>
                                        </m:rPr>
                                        <a:rPr lang="en-US" sz="2000">
                                          <a:latin typeface="Cambria Math" panose="02040503050406030204" pitchFamily="18" charset="0"/>
                                        </a:rPr>
                                        <m:t>erf</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𝑙</m:t>
                                                  </m:r>
                                                </m:sub>
                                              </m:sSub>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𝑗</m:t>
                                              </m:r>
                                            </m:e>
                                            <m:sub>
                                              <m:r>
                                                <a:rPr lang="en-US" sz="2000" i="1">
                                                  <a:latin typeface="Cambria Math" panose="02040503050406030204" pitchFamily="18" charset="0"/>
                                                </a:rPr>
                                                <m:t>𝑙</m:t>
                                              </m:r>
                                            </m:sub>
                                          </m:sSub>
                                        </m:sub>
                                      </m:sSub>
                                    </m:den>
                                  </m:f>
                                </m:e>
                              </m:nary>
                            </m:e>
                          </m:nary>
                        </m:e>
                      </m:nary>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4</m:t>
                          </m:r>
                          <m:sSup>
                            <m:sSupPr>
                              <m:ctrlPr>
                                <a:rPr lang="en-US" sz="2000" i="1">
                                  <a:latin typeface="Cambria Math" panose="02040503050406030204" pitchFamily="18" charset="0"/>
                                </a:rPr>
                              </m:ctrlPr>
                            </m:sSupPr>
                            <m:e>
                              <m:r>
                                <a:rPr lang="en-US" sz="2000" i="1">
                                  <a:latin typeface="Cambria Math" panose="02040503050406030204" pitchFamily="18" charset="0"/>
                                </a:rPr>
                                <m:t>𝜋</m:t>
                              </m:r>
                            </m:e>
                            <m:sup>
                              <m:f>
                                <m:fPr>
                                  <m:ctrlPr>
                                    <a:rPr lang="en-US" sz="2000" i="1">
                                      <a:latin typeface="Cambria Math" panose="02040503050406030204" pitchFamily="18" charset="0"/>
                                    </a:rPr>
                                  </m:ctrlPr>
                                </m:fPr>
                                <m:num>
                                  <m:r>
                                    <a:rPr lang="en-US" sz="2000" i="1">
                                      <a:latin typeface="Cambria Math" panose="02040503050406030204" pitchFamily="18" charset="0"/>
                                    </a:rPr>
                                    <m:t>3</m:t>
                                  </m:r>
                                </m:num>
                                <m:den>
                                  <m:r>
                                    <a:rPr lang="en-US" sz="2000" i="1">
                                      <a:latin typeface="Cambria Math" panose="02040503050406030204" pitchFamily="18" charset="0"/>
                                    </a:rPr>
                                    <m:t>2</m:t>
                                  </m:r>
                                </m:den>
                              </m:f>
                            </m:sup>
                          </m:sSup>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e>
                      </m:nary>
                    </m:oMath>
                  </m:oMathPara>
                </a14:m>
                <a:endParaRPr lang="en-US" sz="2000" dirty="0"/>
              </a:p>
            </p:txBody>
          </p:sp>
        </mc:Choice>
        <mc:Fallback xmlns="">
          <p:sp>
            <p:nvSpPr>
              <p:cNvPr id="7" name="Content Placeholder 6"/>
              <p:cNvSpPr txBox="1">
                <a:spLocks noGrp="1" noRot="1" noChangeAspect="1" noMove="1" noResize="1" noEditPoints="1" noAdjustHandles="1" noChangeArrowheads="1" noChangeShapeType="1" noTextEdit="1"/>
              </p:cNvSpPr>
              <p:nvPr>
                <p:ph idx="1"/>
              </p:nvPr>
            </p:nvSpPr>
            <p:spPr>
              <a:xfrm>
                <a:off x="1147665" y="1569755"/>
                <a:ext cx="10315147" cy="4222053"/>
              </a:xfrm>
              <a:prstGeom prst="rect">
                <a:avLst/>
              </a:prstGeom>
              <a:blipFill>
                <a:blip r:embed="rId2"/>
                <a:stretch>
                  <a:fillRect t="-1156"/>
                </a:stretch>
              </a:blipFill>
            </p:spPr>
            <p:txBody>
              <a:bodyPr/>
              <a:lstStyle/>
              <a:p>
                <a:r>
                  <a:rPr lang="en-US">
                    <a:noFill/>
                  </a:rPr>
                  <a:t> </a:t>
                </a:r>
              </a:p>
            </p:txBody>
          </p:sp>
        </mc:Fallback>
      </mc:AlternateContent>
      <p:cxnSp>
        <p:nvCxnSpPr>
          <p:cNvPr id="6" name="Straight Connector 5"/>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4545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933434" y="933852"/>
                <a:ext cx="8557145" cy="11383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𝑈</m:t>
                          </m:r>
                        </m:e>
                        <m:sub>
                          <m:r>
                            <a:rPr lang="en-US" sz="2000" i="1">
                              <a:latin typeface="Cambria Math" charset="0"/>
                            </a:rPr>
                            <m:t>𝑙𝑜𝑛𝑔</m:t>
                          </m:r>
                          <m:r>
                            <a:rPr lang="en-US" sz="2000" i="1">
                              <a:latin typeface="Cambria Math" charset="0"/>
                            </a:rPr>
                            <m:t>−</m:t>
                          </m:r>
                          <m:r>
                            <a:rPr lang="en-US" sz="2000" i="1">
                              <a:latin typeface="Cambria Math" charset="0"/>
                            </a:rPr>
                            <m:t>𝑟𝑎𝑛𝑔𝑒</m:t>
                          </m:r>
                        </m:sub>
                      </m:sSub>
                      <m:r>
                        <a:rPr lang="en-US" sz="2000" i="1">
                          <a:latin typeface="Cambria Math" charset="0"/>
                        </a:rPr>
                        <m:t>=</m:t>
                      </m:r>
                      <m:f>
                        <m:fPr>
                          <m:ctrlPr>
                            <a:rPr lang="bg-BG" sz="2000" i="1">
                              <a:latin typeface="Cambria Math" panose="02040503050406030204" pitchFamily="18" charset="0"/>
                            </a:rPr>
                          </m:ctrlPr>
                        </m:fPr>
                        <m:num>
                          <m:r>
                            <a:rPr lang="en-US" sz="2000" i="1">
                              <a:latin typeface="Cambria Math" charset="0"/>
                            </a:rPr>
                            <m:t>1</m:t>
                          </m:r>
                        </m:num>
                        <m:den>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𝜖</m:t>
                              </m:r>
                            </m:e>
                            <m:sub>
                              <m:r>
                                <a:rPr lang="en-US" sz="2000" i="1">
                                  <a:latin typeface="Cambria Math" charset="0"/>
                                </a:rPr>
                                <m:t>0</m:t>
                              </m:r>
                            </m:sub>
                          </m:sSub>
                          <m:r>
                            <a:rPr lang="en-US" sz="2000" i="1">
                              <a:latin typeface="Cambria Math" charset="0"/>
                              <a:ea typeface="Cambria Math" charset="0"/>
                              <a:cs typeface="Cambria Math" charset="0"/>
                            </a:rPr>
                            <m:t>𝑉</m:t>
                          </m:r>
                        </m:den>
                      </m:f>
                      <m:f>
                        <m:fPr>
                          <m:ctrlPr>
                            <a:rPr lang="bg-BG" sz="2000" i="1">
                              <a:latin typeface="Cambria Math" panose="02040503050406030204" pitchFamily="18" charset="0"/>
                            </a:rPr>
                          </m:ctrlPr>
                        </m:fPr>
                        <m:num>
                          <m:r>
                            <a:rPr lang="en-US" sz="2000" i="1">
                              <a:latin typeface="Cambria Math" charset="0"/>
                            </a:rPr>
                            <m:t>1</m:t>
                          </m:r>
                        </m:num>
                        <m:den>
                          <m:r>
                            <a:rPr lang="en-US" sz="2000" i="1">
                              <a:latin typeface="Cambria Math" charset="0"/>
                            </a:rPr>
                            <m:t>2</m:t>
                          </m:r>
                        </m:den>
                      </m:f>
                      <m:nary>
                        <m:naryPr>
                          <m:chr m:val="∑"/>
                          <m:ctrlPr>
                            <a:rPr lang="is-IS" sz="2000" i="1">
                              <a:latin typeface="Cambria Math" panose="02040503050406030204" pitchFamily="18" charset="0"/>
                            </a:rPr>
                          </m:ctrlPr>
                        </m:naryPr>
                        <m:sub>
                          <m:r>
                            <a:rPr lang="en-US" sz="2000" i="1">
                              <a:latin typeface="Cambria Math" charset="0"/>
                            </a:rPr>
                            <m:t>𝐾</m:t>
                          </m:r>
                          <m:r>
                            <a:rPr lang="en-US" sz="2000" i="1">
                              <a:latin typeface="Cambria Math" charset="0"/>
                              <a:ea typeface="Cambria Math" charset="0"/>
                              <a:cs typeface="Cambria Math" charset="0"/>
                            </a:rPr>
                            <m:t>≠0</m:t>
                          </m:r>
                        </m:sub>
                        <m:sup>
                          <m:r>
                            <a:rPr lang="sk-SK" sz="2000" i="1">
                              <a:latin typeface="Cambria Math" charset="0"/>
                              <a:ea typeface="Cambria Math" charset="0"/>
                              <a:cs typeface="Cambria Math" charset="0"/>
                            </a:rPr>
                            <m:t>†</m:t>
                          </m:r>
                        </m:sup>
                        <m:e>
                          <m:f>
                            <m:fPr>
                              <m:ctrlPr>
                                <a:rPr lang="bg-BG" sz="2000" i="1">
                                  <a:latin typeface="Cambria Math" panose="02040503050406030204" pitchFamily="18" charset="0"/>
                                </a:rPr>
                              </m:ctrlPr>
                            </m:fPr>
                            <m:num>
                              <m:r>
                                <m:rPr>
                                  <m:sty m:val="p"/>
                                </m:rPr>
                                <a:rPr lang="en-US" sz="2000">
                                  <a:latin typeface="Cambria Math" charset="0"/>
                                </a:rPr>
                                <m:t>exp</m:t>
                              </m:r>
                              <m:r>
                                <a:rPr lang="en-US" sz="2000" i="1">
                                  <a:latin typeface="Cambria Math" charset="0"/>
                                </a:rPr>
                                <m:t>⁡(</m:t>
                              </m:r>
                              <m:f>
                                <m:fPr>
                                  <m:ctrlPr>
                                    <a:rPr lang="bg-BG" sz="2000" i="1">
                                      <a:latin typeface="Cambria Math" panose="02040503050406030204" pitchFamily="18" charset="0"/>
                                    </a:rPr>
                                  </m:ctrlPr>
                                </m:fPr>
                                <m:num>
                                  <m:r>
                                    <a:rPr lang="en-US" sz="2000" i="1">
                                      <a:latin typeface="Cambria Math" charset="0"/>
                                    </a:rPr>
                                    <m:t>−</m:t>
                                  </m:r>
                                  <m:r>
                                    <a:rPr lang="en-US" sz="2000" i="1">
                                      <a:latin typeface="Cambria Math" charset="0"/>
                                      <a:ea typeface="Cambria Math" charset="0"/>
                                      <a:cs typeface="Cambria Math" charset="0"/>
                                    </a:rPr>
                                    <m:t>𝜋</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𝐾</m:t>
                                      </m:r>
                                    </m:e>
                                    <m:sup>
                                      <m:r>
                                        <a:rPr lang="en-US" sz="2000" i="1">
                                          <a:latin typeface="Cambria Math" charset="0"/>
                                          <a:ea typeface="Cambria Math" charset="0"/>
                                          <a:cs typeface="Cambria Math" charset="0"/>
                                        </a:rPr>
                                        <m:t>2</m:t>
                                      </m:r>
                                    </m:sup>
                                  </m:sSup>
                                </m:num>
                                <m:den>
                                  <m:sSup>
                                    <m:sSupPr>
                                      <m:ctrlPr>
                                        <a:rPr lang="bg-BG" sz="2000" i="1">
                                          <a:latin typeface="Cambria Math" panose="02040503050406030204" pitchFamily="18" charset="0"/>
                                        </a:rPr>
                                      </m:ctrlPr>
                                    </m:sSupPr>
                                    <m:e>
                                      <m:r>
                                        <a:rPr lang="bg-BG" sz="2000" i="1">
                                          <a:latin typeface="Cambria Math" charset="0"/>
                                          <a:ea typeface="Cambria Math" charset="0"/>
                                          <a:cs typeface="Cambria Math" charset="0"/>
                                        </a:rPr>
                                        <m:t>𝛼</m:t>
                                      </m:r>
                                    </m:e>
                                    <m:sup>
                                      <m:r>
                                        <a:rPr lang="en-US" sz="2000" i="1">
                                          <a:latin typeface="Cambria Math" charset="0"/>
                                        </a:rPr>
                                        <m:t>2</m:t>
                                      </m:r>
                                    </m:sup>
                                  </m:sSup>
                                </m:den>
                              </m:f>
                              <m:r>
                                <a:rPr lang="en-US" sz="2000" i="1">
                                  <a:latin typeface="Cambria Math" charset="0"/>
                                </a:rPr>
                                <m:t>)</m:t>
                              </m:r>
                            </m:num>
                            <m:den>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𝐾</m:t>
                                  </m:r>
                                </m:e>
                                <m:sup>
                                  <m:r>
                                    <a:rPr lang="en-US" sz="2000" i="1">
                                      <a:latin typeface="Cambria Math" charset="0"/>
                                      <a:ea typeface="Cambria Math" charset="0"/>
                                      <a:cs typeface="Cambria Math" charset="0"/>
                                    </a:rPr>
                                    <m:t>2</m:t>
                                  </m:r>
                                </m:sup>
                              </m:sSup>
                            </m:den>
                          </m:f>
                          <m:d>
                            <m:dPr>
                              <m:begChr m:val="["/>
                              <m:endChr m:val="]"/>
                              <m:ctrlPr>
                                <a:rPr lang="pt-BR" sz="2000" i="1">
                                  <a:latin typeface="Cambria Math" panose="02040503050406030204" pitchFamily="18" charset="0"/>
                                  <a:ea typeface="Cambria Math" charset="0"/>
                                  <a:cs typeface="Cambria Math" charset="0"/>
                                </a:rPr>
                              </m:ctrlPr>
                            </m:dPr>
                            <m:e>
                              <m:sSup>
                                <m:sSupPr>
                                  <m:ctrlPr>
                                    <a:rPr lang="en-US" sz="2000" i="1">
                                      <a:latin typeface="Cambria Math" panose="02040503050406030204" pitchFamily="18" charset="0"/>
                                      <a:ea typeface="Cambria Math" charset="0"/>
                                      <a:cs typeface="Cambria Math" charset="0"/>
                                    </a:rPr>
                                  </m:ctrlPr>
                                </m:sSupPr>
                                <m:e>
                                  <m:d>
                                    <m:dPr>
                                      <m:begChr m:val="|"/>
                                      <m:endChr m:val="|"/>
                                      <m:ctrlPr>
                                        <a:rPr lang="hr-HR" sz="2000" i="1">
                                          <a:latin typeface="Cambria Math" panose="02040503050406030204" pitchFamily="18" charset="0"/>
                                          <a:ea typeface="Cambria Math" charset="0"/>
                                          <a:cs typeface="Cambria Math" charset="0"/>
                                        </a:rPr>
                                      </m:ctrlPr>
                                    </m:dPr>
                                    <m:e>
                                      <m:nary>
                                        <m:naryPr>
                                          <m:chr m:val="∑"/>
                                          <m:ctrlPr>
                                            <a:rPr lang="is-IS" sz="2000" i="1">
                                              <a:latin typeface="Cambria Math" panose="02040503050406030204" pitchFamily="18" charset="0"/>
                                              <a:ea typeface="Cambria Math" charset="0"/>
                                              <a:cs typeface="Cambria Math" charset="0"/>
                                            </a:rPr>
                                          </m:ctrlPr>
                                        </m:naryPr>
                                        <m:sub>
                                          <m:r>
                                            <m:rPr>
                                              <m:brk m:alnAt="23"/>
                                            </m:rP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𝑁</m:t>
                                          </m:r>
                                        </m:sup>
                                        <m:e>
                                          <m:sSub>
                                            <m:sSubPr>
                                              <m:ctrlPr>
                                                <a:rPr lang="en-US" sz="2000" i="1">
                                                  <a:latin typeface="Cambria Math" panose="02040503050406030204" pitchFamily="18" charset="0"/>
                                                </a:rPr>
                                              </m:ctrlPr>
                                            </m:sSubPr>
                                            <m:e>
                                              <m:r>
                                                <a:rPr lang="en-US" sz="2000" i="1">
                                                  <a:latin typeface="Cambria Math" charset="0"/>
                                                </a:rPr>
                                                <m:t>𝑞</m:t>
                                              </m:r>
                                            </m:e>
                                            <m:sub>
                                              <m:r>
                                                <a:rPr lang="en-US" sz="2000" i="1">
                                                  <a:latin typeface="Cambria Math" charset="0"/>
                                                </a:rPr>
                                                <m:t>𝑖</m:t>
                                              </m:r>
                                            </m:sub>
                                          </m:sSub>
                                          <m:r>
                                            <m:rPr>
                                              <m:sty m:val="p"/>
                                            </m:rPr>
                                            <a:rPr lang="en-US" sz="2000">
                                              <a:latin typeface="Cambria Math" charset="0"/>
                                            </a:rPr>
                                            <m:t>cos</m:t>
                                          </m:r>
                                          <m:r>
                                            <a:rPr lang="en-US" sz="2000" i="1">
                                              <a:latin typeface="Cambria Math" charset="0"/>
                                            </a:rPr>
                                            <m:t>⁡(</m:t>
                                          </m:r>
                                          <m:acc>
                                            <m:accPr>
                                              <m:chr m:val="⃑"/>
                                              <m:ctrlPr>
                                                <a:rPr lang="en-US" sz="2000" i="1">
                                                  <a:latin typeface="Cambria Math" panose="02040503050406030204" pitchFamily="18" charset="0"/>
                                                </a:rPr>
                                              </m:ctrlPr>
                                            </m:accPr>
                                            <m:e>
                                              <m:r>
                                                <a:rPr lang="en-US" sz="2000" i="1">
                                                  <a:latin typeface="Cambria Math" charset="0"/>
                                                </a:rPr>
                                                <m:t>𝐾</m:t>
                                              </m:r>
                                            </m:e>
                                          </m:acc>
                                          <m:r>
                                            <a:rPr lang="en-US" sz="2000" i="1">
                                              <a:latin typeface="Cambria Math" charset="0"/>
                                              <a:ea typeface="Cambria Math" charset="0"/>
                                              <a:cs typeface="Cambria Math" charset="0"/>
                                            </a:rPr>
                                            <m:t>.</m:t>
                                          </m:r>
                                          <m:acc>
                                            <m:accPr>
                                              <m:chr m:val="⃑"/>
                                              <m:ctrlPr>
                                                <a:rPr lang="en-US" sz="2000" i="1">
                                                  <a:latin typeface="Cambria Math" panose="02040503050406030204" pitchFamily="18" charset="0"/>
                                                  <a:ea typeface="Cambria Math" charset="0"/>
                                                  <a:cs typeface="Cambria Math" charset="0"/>
                                                </a:rPr>
                                              </m:ctrlPr>
                                            </m:accPr>
                                            <m:e>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𝑥</m:t>
                                                  </m:r>
                                                </m:e>
                                                <m:sub>
                                                  <m:r>
                                                    <a:rPr lang="en-US" sz="2000" i="1">
                                                      <a:latin typeface="Cambria Math" charset="0"/>
                                                      <a:ea typeface="Cambria Math" charset="0"/>
                                                      <a:cs typeface="Cambria Math" charset="0"/>
                                                    </a:rPr>
                                                    <m:t>𝑖</m:t>
                                                  </m:r>
                                                </m:sub>
                                              </m:sSub>
                                            </m:e>
                                          </m:acc>
                                          <m:r>
                                            <a:rPr lang="en-US" sz="2000" i="1">
                                              <a:latin typeface="Cambria Math" charset="0"/>
                                            </a:rPr>
                                            <m:t>)</m:t>
                                          </m:r>
                                        </m:e>
                                      </m:nary>
                                    </m:e>
                                  </m:d>
                                </m:e>
                                <m:sup>
                                  <m:r>
                                    <a:rPr lang="en-US" sz="2000" i="1">
                                      <a:latin typeface="Cambria Math" charset="0"/>
                                      <a:ea typeface="Cambria Math" charset="0"/>
                                      <a:cs typeface="Cambria Math" charset="0"/>
                                    </a:rPr>
                                    <m:t>2</m:t>
                                  </m:r>
                                </m:sup>
                              </m:sSup>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d>
                                    <m:dPr>
                                      <m:begChr m:val="|"/>
                                      <m:endChr m:val="|"/>
                                      <m:ctrlPr>
                                        <a:rPr lang="hr-HR" sz="2000" i="1">
                                          <a:latin typeface="Cambria Math" panose="02040503050406030204" pitchFamily="18" charset="0"/>
                                          <a:ea typeface="Cambria Math" charset="0"/>
                                          <a:cs typeface="Cambria Math" charset="0"/>
                                        </a:rPr>
                                      </m:ctrlPr>
                                    </m:dPr>
                                    <m:e>
                                      <m:nary>
                                        <m:naryPr>
                                          <m:chr m:val="∑"/>
                                          <m:ctrlPr>
                                            <a:rPr lang="is-IS" sz="2000" i="1">
                                              <a:latin typeface="Cambria Math" panose="02040503050406030204" pitchFamily="18" charset="0"/>
                                              <a:ea typeface="Cambria Math" charset="0"/>
                                              <a:cs typeface="Cambria Math" charset="0"/>
                                            </a:rPr>
                                          </m:ctrlPr>
                                        </m:naryPr>
                                        <m:sub>
                                          <m:r>
                                            <m:rPr>
                                              <m:brk m:alnAt="23"/>
                                            </m:rP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𝑁</m:t>
                                          </m:r>
                                        </m:sup>
                                        <m:e>
                                          <m:sSub>
                                            <m:sSubPr>
                                              <m:ctrlPr>
                                                <a:rPr lang="en-US" sz="2000" i="1">
                                                  <a:latin typeface="Cambria Math" panose="02040503050406030204" pitchFamily="18" charset="0"/>
                                                </a:rPr>
                                              </m:ctrlPr>
                                            </m:sSubPr>
                                            <m:e>
                                              <m:r>
                                                <a:rPr lang="en-US" sz="2000" i="1">
                                                  <a:latin typeface="Cambria Math" charset="0"/>
                                                </a:rPr>
                                                <m:t>𝑞</m:t>
                                              </m:r>
                                            </m:e>
                                            <m:sub>
                                              <m:r>
                                                <a:rPr lang="en-US" sz="2000" i="1">
                                                  <a:latin typeface="Cambria Math" charset="0"/>
                                                </a:rPr>
                                                <m:t>𝑖</m:t>
                                              </m:r>
                                            </m:sub>
                                          </m:sSub>
                                          <m:r>
                                            <m:rPr>
                                              <m:sty m:val="p"/>
                                            </m:rPr>
                                            <a:rPr lang="en-US" sz="2000">
                                              <a:latin typeface="Cambria Math" charset="0"/>
                                            </a:rPr>
                                            <m:t>sin</m:t>
                                          </m:r>
                                          <m:r>
                                            <a:rPr lang="en-US" sz="2000" i="1">
                                              <a:latin typeface="Cambria Math" charset="0"/>
                                            </a:rPr>
                                            <m:t>⁡(</m:t>
                                          </m:r>
                                          <m:acc>
                                            <m:accPr>
                                              <m:chr m:val="⃑"/>
                                              <m:ctrlPr>
                                                <a:rPr lang="en-US" sz="2000" i="1">
                                                  <a:latin typeface="Cambria Math" panose="02040503050406030204" pitchFamily="18" charset="0"/>
                                                </a:rPr>
                                              </m:ctrlPr>
                                            </m:accPr>
                                            <m:e>
                                              <m:r>
                                                <a:rPr lang="en-US" sz="2000" i="1">
                                                  <a:latin typeface="Cambria Math" charset="0"/>
                                                </a:rPr>
                                                <m:t>𝐾</m:t>
                                              </m:r>
                                            </m:e>
                                          </m:acc>
                                          <m:r>
                                            <a:rPr lang="en-US" sz="2000" i="1">
                                              <a:latin typeface="Cambria Math" charset="0"/>
                                              <a:ea typeface="Cambria Math" charset="0"/>
                                              <a:cs typeface="Cambria Math" charset="0"/>
                                            </a:rPr>
                                            <m:t>.</m:t>
                                          </m:r>
                                          <m:acc>
                                            <m:accPr>
                                              <m:chr m:val="⃑"/>
                                              <m:ctrlPr>
                                                <a:rPr lang="en-US" sz="2000" i="1">
                                                  <a:latin typeface="Cambria Math" panose="02040503050406030204" pitchFamily="18" charset="0"/>
                                                  <a:ea typeface="Cambria Math" charset="0"/>
                                                  <a:cs typeface="Cambria Math" charset="0"/>
                                                </a:rPr>
                                              </m:ctrlPr>
                                            </m:accPr>
                                            <m:e>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𝑥</m:t>
                                                  </m:r>
                                                </m:e>
                                                <m:sub>
                                                  <m:r>
                                                    <a:rPr lang="en-US" sz="2000" i="1">
                                                      <a:latin typeface="Cambria Math" charset="0"/>
                                                      <a:ea typeface="Cambria Math" charset="0"/>
                                                      <a:cs typeface="Cambria Math" charset="0"/>
                                                    </a:rPr>
                                                    <m:t>𝑖</m:t>
                                                  </m:r>
                                                </m:sub>
                                              </m:sSub>
                                            </m:e>
                                          </m:acc>
                                          <m:r>
                                            <a:rPr lang="en-US" sz="2000" i="1">
                                              <a:latin typeface="Cambria Math" charset="0"/>
                                            </a:rPr>
                                            <m:t>)</m:t>
                                          </m:r>
                                        </m:e>
                                      </m:nary>
                                    </m:e>
                                  </m:d>
                                </m:e>
                                <m:sup>
                                  <m:r>
                                    <a:rPr lang="en-US" sz="2000" i="1">
                                      <a:latin typeface="Cambria Math" charset="0"/>
                                      <a:ea typeface="Cambria Math" charset="0"/>
                                      <a:cs typeface="Cambria Math" charset="0"/>
                                    </a:rPr>
                                    <m:t>2</m:t>
                                  </m:r>
                                </m:sup>
                              </m:sSup>
                            </m:e>
                          </m:d>
                        </m:e>
                      </m:nary>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933434" y="933852"/>
                <a:ext cx="8557145" cy="1138389"/>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2152650" y="10285"/>
            <a:ext cx="7886700" cy="931412"/>
          </a:xfrm>
        </p:spPr>
        <p:txBody>
          <a:bodyPr/>
          <a:lstStyle/>
          <a:p>
            <a:r>
              <a:rPr lang="en-US" dirty="0" smtClean="0"/>
              <a:t>GPU Scaling</a:t>
            </a:r>
            <a:endParaRPr lang="en-US" dirty="0"/>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t="11444" r="6145" b="5824"/>
          <a:stretch/>
        </p:blipFill>
        <p:spPr>
          <a:xfrm>
            <a:off x="5518319" y="2747073"/>
            <a:ext cx="5298831" cy="3609277"/>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619748" y="2170202"/>
                <a:ext cx="4572000" cy="4522328"/>
              </a:xfrm>
              <a:prstGeom prst="rect">
                <a:avLst/>
              </a:prstGeom>
            </p:spPr>
            <p:txBody>
              <a:bodyPr>
                <a:spAutoFit/>
              </a:bodyPr>
              <a:lstStyle/>
              <a:p>
                <a:pPr>
                  <a:spcAft>
                    <a:spcPts val="600"/>
                  </a:spcAft>
                </a:pPr>
                <a:r>
                  <a:rPr lang="en-US" sz="2000" u="sng" dirty="0">
                    <a:latin typeface="Cambria Math" panose="02040503050406030204" pitchFamily="18" charset="0"/>
                    <a:ea typeface="Cambria Math" charset="0"/>
                    <a:cs typeface="Cambria Math" charset="0"/>
                  </a:rPr>
                  <a:t>Volume Move:</a:t>
                </a:r>
                <a:endParaRPr lang="en-US" sz="2000" dirty="0">
                  <a:latin typeface="Cambria Math" panose="02040503050406030204" pitchFamily="18" charset="0"/>
                  <a:ea typeface="Cambria Math" charset="0"/>
                  <a:cs typeface="Cambria Math" charset="0"/>
                </a:endParaRPr>
              </a:p>
              <a:p>
                <a:pPr>
                  <a:spcAft>
                    <a:spcPts val="600"/>
                  </a:spcAft>
                </a:pPr>
                <a14:m>
                  <m:oMath xmlns:m="http://schemas.openxmlformats.org/officeDocument/2006/math">
                    <m:r>
                      <a:rPr lang="en-US" sz="2000" i="1">
                        <a:latin typeface="Cambria Math" panose="02040503050406030204" pitchFamily="18" charset="0"/>
                        <a:ea typeface="Cambria Math" charset="0"/>
                        <a:cs typeface="Cambria Math" charset="0"/>
                      </a:rPr>
                      <m:t>𝑇</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r>
                              <a:rPr lang="en-US" sz="2000" i="1">
                                <a:latin typeface="Cambria Math" panose="02040503050406030204" pitchFamily="18" charset="0"/>
                                <a:ea typeface="Cambria Math" charset="0"/>
                              </a:rPr>
                              <m:t>𝑁</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𝑐𝑒𝑙𝑙</m:t>
                                </m:r>
                              </m:sub>
                            </m:sSub>
                          </m:num>
                          <m:den>
                            <m:r>
                              <a:rPr lang="en-US" sz="2000" i="1">
                                <a:latin typeface="Cambria Math" panose="02040503050406030204" pitchFamily="18" charset="0"/>
                                <a:ea typeface="Cambria Math" charset="0"/>
                              </a:rPr>
                              <m:t>𝑃</m:t>
                            </m:r>
                          </m:den>
                        </m:f>
                      </m:e>
                    </m:d>
                  </m:oMath>
                </a14:m>
                <a:r>
                  <a:rPr lang="en-US" sz="2000" dirty="0">
                    <a:latin typeface="Cambria Math" panose="02040503050406030204" pitchFamily="18" charset="0"/>
                    <a:ea typeface="Cambria Math" charset="0"/>
                    <a:cs typeface="Cambria Math" charset="0"/>
                  </a:rPr>
                  <a:t>+</a:t>
                </a:r>
                <a14:m>
                  <m:oMath xmlns:m="http://schemas.openxmlformats.org/officeDocument/2006/math">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r>
                              <a:rPr lang="en-US" sz="2000" i="1">
                                <a:latin typeface="Cambria Math" panose="02040503050406030204" pitchFamily="18" charset="0"/>
                                <a:ea typeface="Cambria Math"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𝑁</m:t>
                            </m:r>
                          </m:num>
                          <m:den>
                            <m:r>
                              <a:rPr lang="en-US" sz="2000" i="1">
                                <a:latin typeface="Cambria Math" panose="02040503050406030204" pitchFamily="18" charset="0"/>
                                <a:ea typeface="Cambria Math" charset="0"/>
                              </a:rPr>
                              <m:t>𝑃</m:t>
                            </m:r>
                          </m:den>
                        </m:f>
                      </m:e>
                    </m:d>
                    <m:r>
                      <a:rPr lang="en-US" sz="2000" i="1">
                        <a:latin typeface="Cambria Math" panose="02040503050406030204" pitchFamily="18" charset="0"/>
                        <a:ea typeface="Cambria Math" charset="0"/>
                      </a:rPr>
                      <m:t>+</m:t>
                    </m:r>
                    <m:sSub>
                      <m:sSubPr>
                        <m:ctrlPr>
                          <a:rPr lang="en-US" sz="2000" i="1">
                            <a:latin typeface="Cambria Math" panose="02040503050406030204" pitchFamily="18" charset="0"/>
                            <a:ea typeface="Cambria Math" charset="0"/>
                          </a:rPr>
                        </m:ctrlPr>
                      </m:sSubPr>
                      <m:e>
                        <m:r>
                          <a:rPr lang="en-US" sz="2000" i="1">
                            <a:latin typeface="Cambria Math" panose="02040503050406030204" pitchFamily="18" charset="0"/>
                            <a:ea typeface="Cambria Math" charset="0"/>
                          </a:rPr>
                          <m:t>𝑇</m:t>
                        </m:r>
                      </m:e>
                      <m:sub>
                        <m:r>
                          <a:rPr lang="en-US" sz="2000" i="1">
                            <a:latin typeface="Cambria Math" panose="02040503050406030204" pitchFamily="18" charset="0"/>
                            <a:ea typeface="Cambria Math" charset="0"/>
                          </a:rPr>
                          <m:t>𝑜</m:t>
                        </m:r>
                      </m:sub>
                    </m:sSub>
                  </m:oMath>
                </a14:m>
                <a:endParaRPr lang="en-US" sz="2000" dirty="0">
                  <a:latin typeface="Cambria Math" panose="02040503050406030204" pitchFamily="18" charset="0"/>
                  <a:ea typeface="Cambria Math" charset="0"/>
                  <a:cs typeface="Cambria Math" charset="0"/>
                </a:endParaRPr>
              </a:p>
              <a:p>
                <a:r>
                  <a:rPr lang="en-US" sz="2000" dirty="0">
                    <a:ea typeface="Cambria Math" charset="0"/>
                    <a:cs typeface="Cambria Math" charset="0"/>
                  </a:rPr>
                  <a:t>For </a:t>
                </a:r>
                <a14:m>
                  <m:oMath xmlns:m="http://schemas.openxmlformats.org/officeDocument/2006/math">
                    <m:r>
                      <a:rPr lang="en-US" sz="2000" i="1">
                        <a:latin typeface="Cambria Math" panose="02040503050406030204" pitchFamily="18" charset="0"/>
                        <a:ea typeface="Cambria Math" charset="0"/>
                        <a:cs typeface="Cambria Math" charset="0"/>
                      </a:rPr>
                      <m:t>𝑃</m:t>
                    </m:r>
                    <m:r>
                      <a:rPr lang="en-US" sz="2000" i="1">
                        <a:latin typeface="Cambria Math" panose="02040503050406030204" pitchFamily="18" charset="0"/>
                        <a:ea typeface="Cambria Math" charset="0"/>
                        <a:cs typeface="Cambria Math" charset="0"/>
                      </a:rPr>
                      <m:t>=# </m:t>
                    </m:r>
                    <m:r>
                      <a:rPr lang="en-US" sz="2000" i="1">
                        <a:latin typeface="Cambria Math" panose="02040503050406030204" pitchFamily="18" charset="0"/>
                        <a:ea typeface="Cambria Math" charset="0"/>
                        <a:cs typeface="Cambria Math" charset="0"/>
                      </a:rPr>
                      <m:t>𝑜𝑓</m:t>
                    </m:r>
                    <m:r>
                      <a:rPr lang="en-US" sz="2000" i="1">
                        <a:latin typeface="Cambria Math" panose="02040503050406030204" pitchFamily="18" charset="0"/>
                        <a:ea typeface="Cambria Math" charset="0"/>
                        <a:cs typeface="Cambria Math" charset="0"/>
                      </a:rPr>
                      <m:t> </m:t>
                    </m:r>
                    <m:r>
                      <a:rPr lang="en-US" sz="2000" i="1">
                        <a:latin typeface="Cambria Math" panose="02040503050406030204" pitchFamily="18" charset="0"/>
                        <a:ea typeface="Cambria Math" charset="0"/>
                        <a:cs typeface="Cambria Math" charset="0"/>
                      </a:rPr>
                      <m:t>𝑡h𝑟𝑒𝑎𝑑𝑠</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panose="02040503050406030204" pitchFamily="18" charset="0"/>
                        <a:cs typeface="Cambria Math" charset="0"/>
                      </a:rPr>
                      <m:t>𝑁</m:t>
                    </m:r>
                  </m:oMath>
                </a14:m>
                <a:endParaRPr lang="en-US" sz="2000" i="1" dirty="0">
                  <a:latin typeface="Cambria Math" panose="02040503050406030204" pitchFamily="18" charset="0"/>
                  <a:ea typeface="Cambria Math" panose="02040503050406030204" pitchFamily="18" charset="0"/>
                  <a:cs typeface="Cambria Math" charset="0"/>
                </a:endParaRPr>
              </a:p>
              <a:p>
                <a:endParaRPr lang="en-US" sz="1000" i="1" dirty="0">
                  <a:latin typeface="Cambria Math" panose="02040503050406030204" pitchFamily="18" charset="0"/>
                  <a:ea typeface="Cambria Math" panose="02040503050406030204" pitchFamily="18" charset="0"/>
                  <a:cs typeface="Cambria Math"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cs typeface="Cambria Math" charset="0"/>
                        </a:rPr>
                        <m:t>∴</m:t>
                      </m:r>
                      <m:r>
                        <a:rPr lang="en-US" sz="2000" i="1">
                          <a:latin typeface="Cambria Math" panose="02040503050406030204" pitchFamily="18" charset="0"/>
                          <a:ea typeface="Cambria Math" charset="0"/>
                          <a:cs typeface="Cambria Math" charset="0"/>
                        </a:rPr>
                        <m:t>𝑇</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US" sz="2000" i="1">
                                  <a:latin typeface="Cambria Math" panose="02040503050406030204" pitchFamily="18" charset="0"/>
                                  <a:ea typeface="Cambria Math" charset="0"/>
                                  <a:cs typeface="Cambria Math" charset="0"/>
                                </a:rPr>
                                <m:t>𝑁</m:t>
                              </m:r>
                            </m:e>
                            <m:sub>
                              <m:r>
                                <a:rPr lang="en-US" sz="2000" i="1">
                                  <a:latin typeface="Cambria Math" panose="02040503050406030204" pitchFamily="18" charset="0"/>
                                  <a:ea typeface="Cambria Math" charset="0"/>
                                  <a:cs typeface="Cambria Math" charset="0"/>
                                </a:rPr>
                                <m:t>𝑐𝑒𝑙𝑙</m:t>
                              </m:r>
                            </m:sub>
                          </m:sSub>
                        </m:e>
                      </m:d>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cs typeface="Cambria Math" charset="0"/>
                            </a:rPr>
                          </m:ctrlPr>
                        </m:dPr>
                        <m:e>
                          <m:r>
                            <a:rPr lang="en-US" sz="2000" i="1">
                              <a:latin typeface="Cambria Math" panose="02040503050406030204" pitchFamily="18" charset="0"/>
                              <a:ea typeface="Cambria Math" charset="0"/>
                              <a:cs typeface="Cambria Math" charset="0"/>
                            </a:rPr>
                            <m:t>𝑁</m:t>
                          </m:r>
                        </m:e>
                      </m:d>
                      <m:r>
                        <a:rPr lang="en-US" sz="2000" i="1">
                          <a:latin typeface="Cambria Math" panose="02040503050406030204" pitchFamily="18"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panose="02040503050406030204" pitchFamily="18" charset="0"/>
                              <a:ea typeface="Cambria Math" charset="0"/>
                              <a:cs typeface="Cambria Math" charset="0"/>
                            </a:rPr>
                            <m:t>𝑇</m:t>
                          </m:r>
                        </m:e>
                        <m:sub>
                          <m:r>
                            <a:rPr lang="en-US" sz="2000" i="1">
                              <a:latin typeface="Cambria Math" panose="02040503050406030204" pitchFamily="18" charset="0"/>
                              <a:ea typeface="Cambria Math" charset="0"/>
                              <a:cs typeface="Cambria Math" charset="0"/>
                            </a:rPr>
                            <m:t>𝑜</m:t>
                          </m:r>
                        </m:sub>
                      </m:sSub>
                    </m:oMath>
                  </m:oMathPara>
                </a14:m>
                <a:endParaRPr lang="en-US" sz="2000" i="1" dirty="0">
                  <a:latin typeface="Cambria Math" panose="02040503050406030204" pitchFamily="18" charset="0"/>
                  <a:ea typeface="Cambria Math" charset="0"/>
                  <a:cs typeface="Cambria Math" charset="0"/>
                </a:endParaRPr>
              </a:p>
              <a:p>
                <a:endParaRPr lang="en-US" sz="2000" i="1" dirty="0">
                  <a:latin typeface="Cambria Math" panose="02040503050406030204" pitchFamily="18" charset="0"/>
                  <a:ea typeface="Cambria Math" charset="0"/>
                  <a:cs typeface="Cambria Math" charset="0"/>
                </a:endParaRPr>
              </a:p>
              <a:p>
                <a:endParaRPr lang="en-US" sz="2000" i="1" dirty="0">
                  <a:latin typeface="Cambria Math" panose="02040503050406030204" pitchFamily="18" charset="0"/>
                  <a:ea typeface="Cambria Math" charset="0"/>
                  <a:cs typeface="Cambria Math" charset="0"/>
                </a:endParaRPr>
              </a:p>
              <a:p>
                <a:pPr>
                  <a:spcAft>
                    <a:spcPts val="600"/>
                  </a:spcAft>
                </a:pPr>
                <a:r>
                  <a:rPr lang="en-US" sz="2000" u="sng" dirty="0">
                    <a:latin typeface="Cambria Math" panose="02040503050406030204" pitchFamily="18" charset="0"/>
                    <a:ea typeface="Cambria Math" charset="0"/>
                    <a:cs typeface="Cambria Math" charset="0"/>
                  </a:rPr>
                  <a:t>Displace, swap, rotate:</a:t>
                </a:r>
              </a:p>
              <a:p>
                <a:pPr>
                  <a:spcAft>
                    <a:spcPts val="600"/>
                  </a:spcAft>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charset="0"/>
                          <a:cs typeface="Cambria Math" charset="0"/>
                        </a:rPr>
                        <m:t>𝑇</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sSub>
                                <m:sSubPr>
                                  <m:ctrlPr>
                                    <a:rPr lang="en-US" sz="2000" i="1">
                                      <a:latin typeface="Cambria Math" panose="02040503050406030204" pitchFamily="18" charset="0"/>
                                      <a:ea typeface="Cambria Math" charset="0"/>
                                    </a:rPr>
                                  </m:ctrlPr>
                                </m:sSubPr>
                                <m:e>
                                  <m:r>
                                    <a:rPr lang="en-US" sz="2000" i="1">
                                      <a:latin typeface="Cambria Math" panose="02040503050406030204" pitchFamily="18" charset="0"/>
                                      <a:ea typeface="Cambria Math" charset="0"/>
                                    </a:rPr>
                                    <m:t>𝑁</m:t>
                                  </m:r>
                                </m:e>
                                <m:sub>
                                  <m:r>
                                    <a:rPr lang="en-US" sz="2000" i="1">
                                      <a:latin typeface="Cambria Math" panose="02040503050406030204" pitchFamily="18" charset="0"/>
                                      <a:ea typeface="Cambria Math" charset="0"/>
                                    </a:rPr>
                                    <m:t>𝑐𝑒𝑙𝑙</m:t>
                                  </m:r>
                                </m:sub>
                              </m:sSub>
                            </m:num>
                            <m:den>
                              <m:r>
                                <a:rPr lang="en-US" sz="2000" i="1">
                                  <a:latin typeface="Cambria Math" panose="02040503050406030204" pitchFamily="18" charset="0"/>
                                  <a:ea typeface="Cambria Math" charset="0"/>
                                </a:rPr>
                                <m:t>𝑃</m:t>
                              </m:r>
                            </m:den>
                          </m:f>
                        </m:e>
                      </m:d>
                      <m:r>
                        <a:rPr lang="en-US" sz="2000" i="1">
                          <a:latin typeface="Cambria Math" panose="02040503050406030204" pitchFamily="18" charset="0"/>
                          <a:ea typeface="Cambria Math" charset="0"/>
                        </a:rPr>
                        <m:t>+</m:t>
                      </m:r>
                      <m:r>
                        <a:rPr lang="en-US" sz="2000" i="1">
                          <a:latin typeface="Cambria Math" panose="02040503050406030204" pitchFamily="18" charset="0"/>
                          <a:ea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r>
                                <a:rPr lang="en-US" sz="2000" i="1">
                                  <a:latin typeface="Cambria Math" panose="02040503050406030204" pitchFamily="18" charset="0"/>
                                  <a:ea typeface="Cambria Math" charset="0"/>
                                </a:rPr>
                                <m:t>𝑁</m:t>
                              </m:r>
                            </m:num>
                            <m:den>
                              <m:r>
                                <a:rPr lang="en-US" sz="2000" i="1">
                                  <a:latin typeface="Cambria Math" panose="02040503050406030204" pitchFamily="18" charset="0"/>
                                  <a:ea typeface="Cambria Math" charset="0"/>
                                </a:rPr>
                                <m:t>𝑃</m:t>
                              </m:r>
                            </m:den>
                          </m:f>
                        </m:e>
                      </m:d>
                      <m:r>
                        <a:rPr lang="en-US" sz="2000" i="1">
                          <a:latin typeface="Cambria Math" panose="02040503050406030204" pitchFamily="18" charset="0"/>
                          <a:ea typeface="Cambria Math" charset="0"/>
                        </a:rPr>
                        <m:t>+</m:t>
                      </m:r>
                      <m:sSub>
                        <m:sSubPr>
                          <m:ctrlPr>
                            <a:rPr lang="en-US" sz="2000" i="1">
                              <a:latin typeface="Cambria Math" panose="02040503050406030204" pitchFamily="18" charset="0"/>
                              <a:ea typeface="Cambria Math" charset="0"/>
                            </a:rPr>
                          </m:ctrlPr>
                        </m:sSubPr>
                        <m:e>
                          <m:r>
                            <a:rPr lang="en-US" sz="2000" i="1">
                              <a:latin typeface="Cambria Math" panose="02040503050406030204" pitchFamily="18" charset="0"/>
                              <a:ea typeface="Cambria Math" charset="0"/>
                            </a:rPr>
                            <m:t>𝑇</m:t>
                          </m:r>
                        </m:e>
                        <m:sub>
                          <m:r>
                            <a:rPr lang="en-US" sz="2000" i="1">
                              <a:latin typeface="Cambria Math" panose="02040503050406030204" pitchFamily="18" charset="0"/>
                              <a:ea typeface="Cambria Math" charset="0"/>
                            </a:rPr>
                            <m:t>𝑂</m:t>
                          </m:r>
                        </m:sub>
                      </m:sSub>
                    </m:oMath>
                  </m:oMathPara>
                </a14:m>
                <a:endParaRPr lang="en-US" sz="2000" i="1" dirty="0">
                  <a:latin typeface="Cambria Math" panose="02040503050406030204" pitchFamily="18" charset="0"/>
                  <a:ea typeface="Cambria Math" charset="0"/>
                  <a:cs typeface="Cambria Math" charset="0"/>
                </a:endParaRPr>
              </a:p>
              <a:p>
                <a:pPr>
                  <a:spcAft>
                    <a:spcPts val="600"/>
                  </a:spcAft>
                </a:pPr>
                <a:r>
                  <a:rPr lang="en-US" sz="2000" dirty="0">
                    <a:ea typeface="Cambria Math" charset="0"/>
                    <a:cs typeface="Cambria Math" charset="0"/>
                  </a:rPr>
                  <a:t>For </a:t>
                </a:r>
                <a14:m>
                  <m:oMath xmlns:m="http://schemas.openxmlformats.org/officeDocument/2006/math">
                    <m:r>
                      <a:rPr lang="en-US" sz="2000" i="1">
                        <a:latin typeface="Cambria Math" panose="02040503050406030204" pitchFamily="18" charset="0"/>
                        <a:ea typeface="Cambria Math" charset="0"/>
                        <a:cs typeface="Cambria Math" charset="0"/>
                      </a:rPr>
                      <m:t>𝑃</m:t>
                    </m:r>
                    <m:r>
                      <a:rPr lang="en-US" sz="2000" i="1">
                        <a:latin typeface="Cambria Math" panose="02040503050406030204" pitchFamily="18" charset="0"/>
                        <a:ea typeface="Cambria Math" charset="0"/>
                        <a:cs typeface="Cambria Math" charset="0"/>
                      </a:rPr>
                      <m:t>=# </m:t>
                    </m:r>
                    <m:r>
                      <a:rPr lang="en-US" sz="2000" i="1">
                        <a:latin typeface="Cambria Math" panose="02040503050406030204" pitchFamily="18" charset="0"/>
                        <a:ea typeface="Cambria Math" charset="0"/>
                        <a:cs typeface="Cambria Math" charset="0"/>
                      </a:rPr>
                      <m:t>𝑜𝑓</m:t>
                    </m:r>
                    <m:r>
                      <a:rPr lang="en-US" sz="2000" i="1">
                        <a:latin typeface="Cambria Math" panose="02040503050406030204" pitchFamily="18" charset="0"/>
                        <a:ea typeface="Cambria Math" charset="0"/>
                        <a:cs typeface="Cambria Math" charset="0"/>
                      </a:rPr>
                      <m:t> </m:t>
                    </m:r>
                    <m:r>
                      <a:rPr lang="en-US" sz="2000" i="1">
                        <a:latin typeface="Cambria Math" panose="02040503050406030204" pitchFamily="18" charset="0"/>
                        <a:ea typeface="Cambria Math" charset="0"/>
                        <a:cs typeface="Cambria Math" charset="0"/>
                      </a:rPr>
                      <m:t>𝑡h𝑟𝑒𝑎𝑑𝑠</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panose="02040503050406030204" pitchFamily="18" charset="0"/>
                        <a:cs typeface="Cambria Math" charset="0"/>
                      </a:rPr>
                      <m:t>𝑁</m:t>
                    </m:r>
                  </m:oMath>
                </a14:m>
                <a:endParaRPr lang="en-US" sz="2000" i="1" dirty="0">
                  <a:latin typeface="Cambria Math" panose="02040503050406030204" pitchFamily="18" charset="0"/>
                  <a:ea typeface="Cambria Math" panose="02040503050406030204" pitchFamily="18" charset="0"/>
                  <a:cs typeface="Cambria Math"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cs typeface="Cambria Math" charset="0"/>
                        </a:rPr>
                        <m:t>𝑇</m:t>
                      </m:r>
                      <m:r>
                        <a:rPr lang="en-US" sz="2000" i="1">
                          <a:latin typeface="Cambria Math" panose="02040503050406030204" pitchFamily="18" charset="0"/>
                          <a:ea typeface="Cambria Math" panose="02040503050406030204" pitchFamily="18" charset="0"/>
                          <a:cs typeface="Cambria Math" charset="0"/>
                        </a:rPr>
                        <m:t>=</m:t>
                      </m:r>
                      <m:sSub>
                        <m:sSubPr>
                          <m:ctrlPr>
                            <a:rPr lang="en-US" sz="2000" i="1">
                              <a:latin typeface="Cambria Math" panose="02040503050406030204" pitchFamily="18" charset="0"/>
                              <a:ea typeface="Cambria Math" panose="02040503050406030204" pitchFamily="18" charset="0"/>
                              <a:cs typeface="Cambria Math" charset="0"/>
                            </a:rPr>
                          </m:ctrlPr>
                        </m:sSubPr>
                        <m:e>
                          <m:r>
                            <m:rPr>
                              <m:sty m:val="p"/>
                            </m:rPr>
                            <a:rPr lang="en-US" sz="2000">
                              <a:latin typeface="Cambria Math" panose="02040503050406030204" pitchFamily="18" charset="0"/>
                              <a:ea typeface="Cambria Math" panose="02040503050406030204" pitchFamily="18" charset="0"/>
                              <a:cs typeface="Cambria Math" charset="0"/>
                            </a:rPr>
                            <m:t>C</m:t>
                          </m:r>
                        </m:e>
                        <m:sub>
                          <m:r>
                            <a:rPr lang="en-US" sz="2000" i="1">
                              <a:latin typeface="Cambria Math" panose="02040503050406030204" pitchFamily="18" charset="0"/>
                              <a:ea typeface="Cambria Math" panose="02040503050406030204" pitchFamily="18" charset="0"/>
                              <a:cs typeface="Cambria Math" charset="0"/>
                            </a:rPr>
                            <m:t>1</m:t>
                          </m:r>
                        </m:sub>
                      </m:sSub>
                      <m:r>
                        <a:rPr lang="en-US" sz="2000" i="1">
                          <a:latin typeface="Cambria Math" panose="02040503050406030204" pitchFamily="18" charset="0"/>
                          <a:ea typeface="Cambria Math" panose="02040503050406030204" pitchFamily="18" charset="0"/>
                          <a:cs typeface="Cambria Math" charset="0"/>
                        </a:rPr>
                        <m:t>+</m:t>
                      </m:r>
                      <m:sSub>
                        <m:sSubPr>
                          <m:ctrlPr>
                            <a:rPr lang="en-US" sz="2000" i="1">
                              <a:latin typeface="Cambria Math" panose="02040503050406030204" pitchFamily="18" charset="0"/>
                              <a:ea typeface="Cambria Math" panose="02040503050406030204" pitchFamily="18" charset="0"/>
                              <a:cs typeface="Cambria Math" charset="0"/>
                            </a:rPr>
                          </m:ctrlPr>
                        </m:sSubPr>
                        <m:e>
                          <m:r>
                            <m:rPr>
                              <m:sty m:val="p"/>
                            </m:rPr>
                            <a:rPr lang="en-US" sz="2000">
                              <a:latin typeface="Cambria Math" panose="02040503050406030204" pitchFamily="18" charset="0"/>
                              <a:ea typeface="Cambria Math" panose="02040503050406030204" pitchFamily="18" charset="0"/>
                              <a:cs typeface="Cambria Math" charset="0"/>
                            </a:rPr>
                            <m:t>C</m:t>
                          </m:r>
                        </m:e>
                        <m:sub>
                          <m:r>
                            <a:rPr lang="en-US" sz="2000" i="1">
                              <a:latin typeface="Cambria Math" panose="02040503050406030204" pitchFamily="18" charset="0"/>
                              <a:ea typeface="Cambria Math" panose="02040503050406030204" pitchFamily="18" charset="0"/>
                              <a:cs typeface="Cambria Math" charset="0"/>
                            </a:rPr>
                            <m:t>2</m:t>
                          </m:r>
                        </m:sub>
                      </m:sSub>
                      <m:r>
                        <a:rPr lang="en-US" sz="2000" i="1">
                          <a:latin typeface="Cambria Math" panose="02040503050406030204" pitchFamily="18" charset="0"/>
                          <a:ea typeface="Cambria Math" panose="02040503050406030204" pitchFamily="18" charset="0"/>
                          <a:cs typeface="Cambria Math" charset="0"/>
                        </a:rPr>
                        <m:t>+</m:t>
                      </m:r>
                      <m:sSub>
                        <m:sSubPr>
                          <m:ctrlPr>
                            <a:rPr lang="en-US" sz="2000" i="1">
                              <a:latin typeface="Cambria Math" panose="02040503050406030204" pitchFamily="18" charset="0"/>
                              <a:ea typeface="Cambria Math" panose="02040503050406030204" pitchFamily="18" charset="0"/>
                              <a:cs typeface="Cambria Math" charset="0"/>
                            </a:rPr>
                          </m:ctrlPr>
                        </m:sSubPr>
                        <m:e>
                          <m:r>
                            <a:rPr lang="en-US" sz="2000" i="1">
                              <a:latin typeface="Cambria Math" panose="02040503050406030204" pitchFamily="18" charset="0"/>
                              <a:ea typeface="Cambria Math" panose="02040503050406030204" pitchFamily="18" charset="0"/>
                              <a:cs typeface="Cambria Math" charset="0"/>
                            </a:rPr>
                            <m:t>𝑇</m:t>
                          </m:r>
                        </m:e>
                        <m:sub>
                          <m:r>
                            <a:rPr lang="en-US" sz="2000" i="1">
                              <a:latin typeface="Cambria Math" panose="02040503050406030204" pitchFamily="18" charset="0"/>
                              <a:ea typeface="Cambria Math" panose="02040503050406030204" pitchFamily="18" charset="0"/>
                              <a:cs typeface="Cambria Math" charset="0"/>
                            </a:rPr>
                            <m:t>𝑜</m:t>
                          </m:r>
                        </m:sub>
                      </m:sSub>
                    </m:oMath>
                  </m:oMathPara>
                </a14:m>
                <a:endParaRPr lang="en-US" sz="2000" i="1" dirty="0">
                  <a:latin typeface="Cambria Math" panose="02040503050406030204" pitchFamily="18" charset="0"/>
                  <a:ea typeface="Cambria Math" charset="0"/>
                  <a:cs typeface="Cambria Math" charset="0"/>
                </a:endParaRPr>
              </a:p>
              <a:p>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619748" y="2170202"/>
                <a:ext cx="4572000" cy="4522328"/>
              </a:xfrm>
              <a:prstGeom prst="rect">
                <a:avLst/>
              </a:prstGeom>
              <a:blipFill>
                <a:blip r:embed="rId5"/>
                <a:stretch>
                  <a:fillRect l="-1467" t="-674"/>
                </a:stretch>
              </a:blipFill>
            </p:spPr>
            <p:txBody>
              <a:bodyPr/>
              <a:lstStyle/>
              <a:p>
                <a:r>
                  <a:rPr lang="en-US">
                    <a:noFill/>
                  </a:rPr>
                  <a:t> </a:t>
                </a:r>
              </a:p>
            </p:txBody>
          </p:sp>
        </mc:Fallback>
      </mc:AlternateContent>
      <p:sp>
        <p:nvSpPr>
          <p:cNvPr id="21" name="Slide Number Placeholder 20"/>
          <p:cNvSpPr>
            <a:spLocks noGrp="1"/>
          </p:cNvSpPr>
          <p:nvPr>
            <p:ph type="sldNum" sz="quarter" idx="12"/>
          </p:nvPr>
        </p:nvSpPr>
        <p:spPr/>
        <p:txBody>
          <a:bodyPr/>
          <a:lstStyle/>
          <a:p>
            <a:fld id="{0A0FDF86-CD1A-F643-8415-5473038ABDB7}" type="slidenum">
              <a:rPr lang="en-US" smtClean="0"/>
              <a:t>73</a:t>
            </a:fld>
            <a:endParaRPr lang="en-US"/>
          </a:p>
        </p:txBody>
      </p:sp>
      <p:cxnSp>
        <p:nvCxnSpPr>
          <p:cNvPr id="8" name="Straight Connector 7"/>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5691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822" t="13573" r="2408" b="4039"/>
          <a:stretch/>
        </p:blipFill>
        <p:spPr>
          <a:xfrm>
            <a:off x="2400519" y="1501686"/>
            <a:ext cx="7584978" cy="5261916"/>
          </a:xfrm>
          <a:prstGeom prst="rect">
            <a:avLst/>
          </a:prstGeom>
        </p:spPr>
      </p:pic>
      <p:sp>
        <p:nvSpPr>
          <p:cNvPr id="2" name="Title 1"/>
          <p:cNvSpPr>
            <a:spLocks noGrp="1"/>
          </p:cNvSpPr>
          <p:nvPr>
            <p:ph type="title"/>
          </p:nvPr>
        </p:nvSpPr>
        <p:spPr>
          <a:xfrm>
            <a:off x="2283835" y="27297"/>
            <a:ext cx="7886700" cy="641445"/>
          </a:xfrm>
        </p:spPr>
        <p:txBody>
          <a:bodyPr>
            <a:normAutofit fontScale="90000"/>
          </a:bodyPr>
          <a:lstStyle/>
          <a:p>
            <a:r>
              <a:rPr lang="en-US" dirty="0" smtClean="0"/>
              <a:t>NVT on GPU: </a:t>
            </a:r>
            <a:r>
              <a:rPr lang="en-US" dirty="0" err="1" smtClean="0"/>
              <a:t>Dimethylether</a:t>
            </a:r>
            <a:endParaRPr lang="en-US" dirty="0"/>
          </a:p>
        </p:txBody>
      </p:sp>
      <mc:AlternateContent xmlns:mc="http://schemas.openxmlformats.org/markup-compatibility/2006" xmlns:a14="http://schemas.microsoft.com/office/drawing/2010/main">
        <mc:Choice Requires="a14">
          <p:sp>
            <p:nvSpPr>
              <p:cNvPr id="8" name="Rectangle 7"/>
              <p:cNvSpPr/>
              <p:nvPr/>
            </p:nvSpPr>
            <p:spPr>
              <a:xfrm>
                <a:off x="4590584" y="844003"/>
                <a:ext cx="33547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charset="0"/>
                          <a:cs typeface="Cambria Math" charset="0"/>
                        </a:rPr>
                        <m:t>𝑇</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sSub>
                                <m:sSubPr>
                                  <m:ctrlPr>
                                    <a:rPr lang="en-US" sz="2000" i="1">
                                      <a:latin typeface="Cambria Math" panose="02040503050406030204" pitchFamily="18" charset="0"/>
                                      <a:ea typeface="Cambria Math" charset="0"/>
                                    </a:rPr>
                                  </m:ctrlPr>
                                </m:sSubPr>
                                <m:e>
                                  <m:r>
                                    <a:rPr lang="en-US" sz="2000" i="1">
                                      <a:latin typeface="Cambria Math" panose="02040503050406030204" pitchFamily="18" charset="0"/>
                                      <a:ea typeface="Cambria Math" charset="0"/>
                                    </a:rPr>
                                    <m:t>𝑁</m:t>
                                  </m:r>
                                </m:e>
                                <m:sub>
                                  <m:r>
                                    <a:rPr lang="en-US" sz="2000" i="1">
                                      <a:latin typeface="Cambria Math" panose="02040503050406030204" pitchFamily="18" charset="0"/>
                                      <a:ea typeface="Cambria Math" charset="0"/>
                                    </a:rPr>
                                    <m:t>𝑐𝑒𝑙𝑙</m:t>
                                  </m:r>
                                </m:sub>
                              </m:sSub>
                            </m:num>
                            <m:den>
                              <m:r>
                                <a:rPr lang="en-US" sz="2000" i="1">
                                  <a:latin typeface="Cambria Math" panose="02040503050406030204" pitchFamily="18" charset="0"/>
                                  <a:ea typeface="Cambria Math" charset="0"/>
                                </a:rPr>
                                <m:t>𝑃</m:t>
                              </m:r>
                            </m:den>
                          </m:f>
                        </m:e>
                      </m:d>
                      <m:r>
                        <a:rPr lang="en-US" sz="2000" i="1">
                          <a:latin typeface="Cambria Math" panose="02040503050406030204" pitchFamily="18" charset="0"/>
                          <a:ea typeface="Cambria Math" charset="0"/>
                        </a:rPr>
                        <m:t>+</m:t>
                      </m:r>
                      <m:r>
                        <a:rPr lang="en-US" sz="2000" i="1">
                          <a:latin typeface="Cambria Math" panose="02040503050406030204" pitchFamily="18" charset="0"/>
                          <a:ea typeface="Cambria Math" charset="0"/>
                        </a:rPr>
                        <m:t>𝑂</m:t>
                      </m:r>
                      <m:d>
                        <m:dPr>
                          <m:ctrlPr>
                            <a:rPr lang="en-US" sz="2000" i="1">
                              <a:latin typeface="Cambria Math" panose="02040503050406030204" pitchFamily="18" charset="0"/>
                              <a:ea typeface="Cambria Math" charset="0"/>
                            </a:rPr>
                          </m:ctrlPr>
                        </m:dPr>
                        <m:e>
                          <m:f>
                            <m:fPr>
                              <m:ctrlPr>
                                <a:rPr lang="en-US" sz="2000" i="1">
                                  <a:latin typeface="Cambria Math" panose="02040503050406030204" pitchFamily="18" charset="0"/>
                                  <a:ea typeface="Cambria Math" charset="0"/>
                                </a:rPr>
                              </m:ctrlPr>
                            </m:fPr>
                            <m:num>
                              <m:r>
                                <a:rPr lang="en-US" sz="2000" i="1">
                                  <a:latin typeface="Cambria Math" panose="02040503050406030204" pitchFamily="18" charset="0"/>
                                  <a:ea typeface="Cambria Math" charset="0"/>
                                </a:rPr>
                                <m:t>𝑁</m:t>
                              </m:r>
                            </m:num>
                            <m:den>
                              <m:r>
                                <a:rPr lang="en-US" sz="2000" i="1">
                                  <a:latin typeface="Cambria Math" panose="02040503050406030204" pitchFamily="18" charset="0"/>
                                  <a:ea typeface="Cambria Math" charset="0"/>
                                </a:rPr>
                                <m:t>𝑃</m:t>
                              </m:r>
                            </m:den>
                          </m:f>
                        </m:e>
                      </m:d>
                      <m:r>
                        <a:rPr lang="en-US" sz="2000" i="1">
                          <a:latin typeface="Cambria Math" panose="02040503050406030204" pitchFamily="18" charset="0"/>
                          <a:ea typeface="Cambria Math" charset="0"/>
                        </a:rPr>
                        <m:t>+</m:t>
                      </m:r>
                      <m:sSub>
                        <m:sSubPr>
                          <m:ctrlPr>
                            <a:rPr lang="en-US" sz="2000" i="1">
                              <a:latin typeface="Cambria Math" panose="02040503050406030204" pitchFamily="18" charset="0"/>
                              <a:ea typeface="Cambria Math" charset="0"/>
                            </a:rPr>
                          </m:ctrlPr>
                        </m:sSubPr>
                        <m:e>
                          <m:r>
                            <a:rPr lang="en-US" sz="2000" i="1">
                              <a:latin typeface="Cambria Math" panose="02040503050406030204" pitchFamily="18" charset="0"/>
                              <a:ea typeface="Cambria Math" charset="0"/>
                            </a:rPr>
                            <m:t>𝑇</m:t>
                          </m:r>
                        </m:e>
                        <m:sub>
                          <m:r>
                            <a:rPr lang="en-US" sz="2000" i="1">
                              <a:latin typeface="Cambria Math" panose="02040503050406030204" pitchFamily="18" charset="0"/>
                              <a:ea typeface="Cambria Math" charset="0"/>
                            </a:rPr>
                            <m:t>𝑂</m:t>
                          </m:r>
                        </m:sub>
                      </m:sSub>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4590584" y="844003"/>
                <a:ext cx="3354765" cy="783869"/>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7420144" y="4181442"/>
            <a:ext cx="1797159" cy="369332"/>
          </a:xfrm>
          <a:prstGeom prst="rect">
            <a:avLst/>
          </a:prstGeom>
          <a:noFill/>
        </p:spPr>
        <p:txBody>
          <a:bodyPr wrap="none" rtlCol="0">
            <a:spAutoFit/>
          </a:bodyPr>
          <a:lstStyle/>
          <a:p>
            <a:r>
              <a:rPr lang="en-US" dirty="0" err="1"/>
              <a:t>OpenMP</a:t>
            </a:r>
            <a:r>
              <a:rPr lang="en-US" dirty="0"/>
              <a:t>: 4 cores</a:t>
            </a:r>
          </a:p>
        </p:txBody>
      </p:sp>
      <p:sp>
        <p:nvSpPr>
          <p:cNvPr id="10" name="TextBox 9"/>
          <p:cNvSpPr txBox="1"/>
          <p:nvPr/>
        </p:nvSpPr>
        <p:spPr>
          <a:xfrm>
            <a:off x="6520565" y="5245293"/>
            <a:ext cx="2911053" cy="369332"/>
          </a:xfrm>
          <a:prstGeom prst="rect">
            <a:avLst/>
          </a:prstGeom>
          <a:noFill/>
        </p:spPr>
        <p:txBody>
          <a:bodyPr wrap="none" rtlCol="0">
            <a:spAutoFit/>
          </a:bodyPr>
          <a:lstStyle/>
          <a:p>
            <a:r>
              <a:rPr lang="en-US" dirty="0"/>
              <a:t>1 CPU core + NVIDA K40 GPU</a:t>
            </a:r>
          </a:p>
        </p:txBody>
      </p:sp>
      <p:cxnSp>
        <p:nvCxnSpPr>
          <p:cNvPr id="11" name="Straight Connector 10"/>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85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6333" y="31592"/>
            <a:ext cx="7886700" cy="782796"/>
          </a:xfrm>
        </p:spPr>
        <p:txBody>
          <a:bodyPr/>
          <a:lstStyle/>
          <a:p>
            <a:r>
              <a:rPr lang="en-US" dirty="0" smtClean="0"/>
              <a:t>GEMC on GPU: </a:t>
            </a:r>
            <a:r>
              <a:rPr lang="en-US" dirty="0" err="1" smtClean="0"/>
              <a:t>Dimethylether</a:t>
            </a:r>
            <a:endParaRPr lang="en-US" dirty="0"/>
          </a:p>
        </p:txBody>
      </p:sp>
      <p:sp>
        <p:nvSpPr>
          <p:cNvPr id="4" name="Slide Number Placeholder 3"/>
          <p:cNvSpPr>
            <a:spLocks noGrp="1"/>
          </p:cNvSpPr>
          <p:nvPr>
            <p:ph type="sldNum" sz="quarter" idx="12"/>
          </p:nvPr>
        </p:nvSpPr>
        <p:spPr/>
        <p:txBody>
          <a:bodyPr/>
          <a:lstStyle/>
          <a:p>
            <a:fld id="{0A0FDF86-CD1A-F643-8415-5473038ABDB7}" type="slidenum">
              <a:rPr lang="en-US" smtClean="0"/>
              <a:t>75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7062" y="1597184"/>
            <a:ext cx="6826684" cy="4568831"/>
          </a:xfrm>
          <a:prstGeom prst="rect">
            <a:avLst/>
          </a:prstGeom>
        </p:spPr>
      </p:pic>
      <p:sp>
        <p:nvSpPr>
          <p:cNvPr id="7" name="TextBox 6"/>
          <p:cNvSpPr txBox="1"/>
          <p:nvPr/>
        </p:nvSpPr>
        <p:spPr>
          <a:xfrm>
            <a:off x="5662782" y="2039919"/>
            <a:ext cx="1797159" cy="369332"/>
          </a:xfrm>
          <a:prstGeom prst="rect">
            <a:avLst/>
          </a:prstGeom>
          <a:noFill/>
        </p:spPr>
        <p:txBody>
          <a:bodyPr wrap="none" rtlCol="0">
            <a:spAutoFit/>
          </a:bodyPr>
          <a:lstStyle/>
          <a:p>
            <a:r>
              <a:rPr lang="en-US" dirty="0" err="1"/>
              <a:t>OpenMP</a:t>
            </a:r>
            <a:r>
              <a:rPr lang="en-US" dirty="0"/>
              <a:t>: 4 cores</a:t>
            </a:r>
          </a:p>
        </p:txBody>
      </p:sp>
      <p:sp>
        <p:nvSpPr>
          <p:cNvPr id="8" name="TextBox 7"/>
          <p:cNvSpPr txBox="1"/>
          <p:nvPr/>
        </p:nvSpPr>
        <p:spPr>
          <a:xfrm>
            <a:off x="6004415" y="4767990"/>
            <a:ext cx="2911053" cy="369332"/>
          </a:xfrm>
          <a:prstGeom prst="rect">
            <a:avLst/>
          </a:prstGeom>
          <a:noFill/>
        </p:spPr>
        <p:txBody>
          <a:bodyPr wrap="none" rtlCol="0">
            <a:spAutoFit/>
          </a:bodyPr>
          <a:lstStyle/>
          <a:p>
            <a:r>
              <a:rPr lang="en-US" dirty="0"/>
              <a:t>1 CPU core + NVIDA K40 GPU</a:t>
            </a:r>
          </a:p>
        </p:txBody>
      </p:sp>
      <p:sp>
        <p:nvSpPr>
          <p:cNvPr id="9" name="TextBox 8"/>
          <p:cNvSpPr txBox="1"/>
          <p:nvPr/>
        </p:nvSpPr>
        <p:spPr>
          <a:xfrm>
            <a:off x="1489117" y="6372583"/>
            <a:ext cx="8453917" cy="400110"/>
          </a:xfrm>
          <a:prstGeom prst="rect">
            <a:avLst/>
          </a:prstGeom>
          <a:noFill/>
        </p:spPr>
        <p:txBody>
          <a:bodyPr wrap="none" rtlCol="0">
            <a:spAutoFit/>
          </a:bodyPr>
          <a:lstStyle/>
          <a:p>
            <a:r>
              <a:rPr lang="en-US" sz="2000" dirty="0"/>
              <a:t>Move distribution: 89% displacement, 10% molecule swap, 1% volume transfer </a:t>
            </a:r>
          </a:p>
        </p:txBody>
      </p:sp>
      <mc:AlternateContent xmlns:mc="http://schemas.openxmlformats.org/markup-compatibility/2006" xmlns:a14="http://schemas.microsoft.com/office/drawing/2010/main">
        <mc:Choice Requires="a14">
          <p:sp>
            <p:nvSpPr>
              <p:cNvPr id="3" name="Rectangle 2"/>
              <p:cNvSpPr/>
              <p:nvPr/>
            </p:nvSpPr>
            <p:spPr>
              <a:xfrm>
                <a:off x="4357417" y="1011228"/>
                <a:ext cx="30791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charset="0"/>
                          <a:cs typeface="Cambria Math" charset="0"/>
                        </a:rPr>
                        <m:t>𝑇</m:t>
                      </m:r>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US" sz="2000" i="1">
                                  <a:latin typeface="Cambria Math" panose="02040503050406030204" pitchFamily="18" charset="0"/>
                                  <a:ea typeface="Cambria Math" charset="0"/>
                                  <a:cs typeface="Cambria Math" charset="0"/>
                                </a:rPr>
                                <m:t>𝑁</m:t>
                              </m:r>
                            </m:e>
                            <m:sub>
                              <m:r>
                                <a:rPr lang="en-US" sz="2000" i="1">
                                  <a:latin typeface="Cambria Math" panose="02040503050406030204" pitchFamily="18" charset="0"/>
                                  <a:ea typeface="Cambria Math" charset="0"/>
                                  <a:cs typeface="Cambria Math" charset="0"/>
                                </a:rPr>
                                <m:t>𝑐𝑒𝑙𝑙</m:t>
                              </m:r>
                            </m:sub>
                          </m:sSub>
                        </m:e>
                      </m:d>
                      <m:r>
                        <a:rPr lang="en-US" sz="2000" i="1">
                          <a:latin typeface="Cambria Math" panose="02040503050406030204" pitchFamily="18" charset="0"/>
                          <a:ea typeface="Cambria Math" charset="0"/>
                          <a:cs typeface="Cambria Math" charset="0"/>
                        </a:rPr>
                        <m:t>+</m:t>
                      </m:r>
                      <m:r>
                        <a:rPr lang="en-US" sz="2000" i="1">
                          <a:latin typeface="Cambria Math" panose="02040503050406030204" pitchFamily="18" charset="0"/>
                          <a:ea typeface="Cambria Math" charset="0"/>
                          <a:cs typeface="Cambria Math" charset="0"/>
                        </a:rPr>
                        <m:t>𝑂</m:t>
                      </m:r>
                      <m:d>
                        <m:dPr>
                          <m:ctrlPr>
                            <a:rPr lang="en-US" sz="2000" i="1">
                              <a:latin typeface="Cambria Math" panose="02040503050406030204" pitchFamily="18" charset="0"/>
                              <a:ea typeface="Cambria Math" charset="0"/>
                              <a:cs typeface="Cambria Math" charset="0"/>
                            </a:rPr>
                          </m:ctrlPr>
                        </m:dPr>
                        <m:e>
                          <m:r>
                            <a:rPr lang="en-US" sz="2000" i="1">
                              <a:latin typeface="Cambria Math" panose="02040503050406030204" pitchFamily="18" charset="0"/>
                              <a:ea typeface="Cambria Math" charset="0"/>
                              <a:cs typeface="Cambria Math" charset="0"/>
                            </a:rPr>
                            <m:t>𝑁</m:t>
                          </m:r>
                        </m:e>
                      </m:d>
                      <m:r>
                        <a:rPr lang="en-US" sz="2000" i="1">
                          <a:latin typeface="Cambria Math" panose="02040503050406030204" pitchFamily="18"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panose="02040503050406030204" pitchFamily="18" charset="0"/>
                              <a:ea typeface="Cambria Math" charset="0"/>
                              <a:cs typeface="Cambria Math" charset="0"/>
                            </a:rPr>
                            <m:t>𝑇</m:t>
                          </m:r>
                        </m:e>
                        <m:sub>
                          <m:r>
                            <a:rPr lang="en-US" sz="2000" i="1">
                              <a:latin typeface="Cambria Math" panose="02040503050406030204" pitchFamily="18" charset="0"/>
                              <a:ea typeface="Cambria Math" charset="0"/>
                              <a:cs typeface="Cambria Math" charset="0"/>
                            </a:rPr>
                            <m:t>𝑜</m:t>
                          </m:r>
                        </m:sub>
                      </m:sSub>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4357417" y="1011228"/>
                <a:ext cx="3079176" cy="400110"/>
              </a:xfrm>
              <a:prstGeom prst="rect">
                <a:avLst/>
              </a:prstGeom>
              <a:blipFill>
                <a:blip r:embed="rId4"/>
                <a:stretch>
                  <a:fillRect/>
                </a:stretch>
              </a:blipFill>
            </p:spPr>
            <p:txBody>
              <a:bodyPr/>
              <a:lstStyle/>
              <a:p>
                <a:r>
                  <a:rPr lang="en-US">
                    <a:noFill/>
                  </a:rPr>
                  <a:t> </a:t>
                </a:r>
              </a:p>
            </p:txBody>
          </p:sp>
        </mc:Fallback>
      </mc:AlternateContent>
      <p:cxnSp>
        <p:nvCxnSpPr>
          <p:cNvPr id="11" name="Straight Connector 10"/>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23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52650" y="22229"/>
            <a:ext cx="7886700" cy="845165"/>
          </a:xfrm>
        </p:spPr>
        <p:txBody>
          <a:bodyPr/>
          <a:lstStyle/>
          <a:p>
            <a:r>
              <a:rPr lang="en-US" dirty="0" smtClean="0"/>
              <a:t>Acknowledgements</a:t>
            </a:r>
            <a:endParaRPr lang="en-US" dirty="0"/>
          </a:p>
        </p:txBody>
      </p:sp>
      <p:sp>
        <p:nvSpPr>
          <p:cNvPr id="2" name="Slide Number Placeholder 1"/>
          <p:cNvSpPr>
            <a:spLocks noGrp="1"/>
          </p:cNvSpPr>
          <p:nvPr>
            <p:ph type="sldNum" sz="quarter" idx="12"/>
          </p:nvPr>
        </p:nvSpPr>
        <p:spPr/>
        <p:txBody>
          <a:bodyPr/>
          <a:lstStyle/>
          <a:p>
            <a:fld id="{0A0FDF86-CD1A-F643-8415-5473038ABDB7}" type="slidenum">
              <a:rPr lang="en-US" smtClean="0"/>
              <a:t>76</a:t>
            </a:fld>
            <a:endParaRPr lang="en-US"/>
          </a:p>
        </p:txBody>
      </p:sp>
      <p:pic>
        <p:nvPicPr>
          <p:cNvPr id="3" name="Picture 2" descr="http://www.phdcomics.com/comics/archive/phd050415s.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153" y="3217116"/>
            <a:ext cx="8402047" cy="3640887"/>
          </a:xfrm>
          <a:prstGeom prst="rect">
            <a:avLst/>
          </a:prstGeom>
          <a:noFill/>
          <a:ln>
            <a:noFill/>
          </a:ln>
        </p:spPr>
      </p:pic>
      <p:sp>
        <p:nvSpPr>
          <p:cNvPr id="5" name="Rectangle 4"/>
          <p:cNvSpPr/>
          <p:nvPr/>
        </p:nvSpPr>
        <p:spPr>
          <a:xfrm>
            <a:off x="947212" y="908792"/>
            <a:ext cx="10515600" cy="2308324"/>
          </a:xfrm>
          <a:prstGeom prst="rect">
            <a:avLst/>
          </a:prstGeom>
        </p:spPr>
        <p:txBody>
          <a:bodyPr wrap="square">
            <a:spAutoFit/>
          </a:bodyPr>
          <a:lstStyle/>
          <a:p>
            <a:pPr marL="457200" indent="-457200">
              <a:buFont typeface="Arial" panose="020B0604020202020204" pitchFamily="34" charset="0"/>
              <a:buChar char="•"/>
            </a:pPr>
            <a:r>
              <a:rPr lang="en-US" sz="2400" dirty="0"/>
              <a:t>Mohammad Soroush Barhaghi, Jason Mick, Younes Nejahi, Kamel </a:t>
            </a:r>
            <a:r>
              <a:rPr lang="en-US" sz="2400" dirty="0" err="1"/>
              <a:t>Rushaidat</a:t>
            </a:r>
            <a:r>
              <a:rPr lang="en-US" sz="2400" dirty="0"/>
              <a:t>, Runxuan Jiang, Brock Jackman, Navendu Bhatnagar, Ganesh Kamath, Loren Schwiebert</a:t>
            </a:r>
          </a:p>
          <a:p>
            <a:pPr marL="457200" indent="-457200">
              <a:buFont typeface="Arial" panose="020B0604020202020204" pitchFamily="34" charset="0"/>
              <a:buChar char="•"/>
            </a:pPr>
            <a:r>
              <a:rPr lang="en-US" sz="2400" dirty="0"/>
              <a:t>National Science Foundation CBET-1066661, ACI-1148168, ACI-1642406</a:t>
            </a:r>
          </a:p>
          <a:p>
            <a:pPr marL="457200" indent="-457200">
              <a:buFont typeface="Arial" panose="020B0604020202020204" pitchFamily="34" charset="0"/>
              <a:buChar char="•"/>
            </a:pPr>
            <a:r>
              <a:rPr lang="en-US" sz="2400" dirty="0"/>
              <a:t>NVIDIA, Silicon Mechanics</a:t>
            </a:r>
          </a:p>
          <a:p>
            <a:pPr marL="457200" indent="-457200">
              <a:buFont typeface="Arial" panose="020B0604020202020204" pitchFamily="34" charset="0"/>
              <a:buChar char="•"/>
            </a:pPr>
            <a:r>
              <a:rPr lang="en-US" sz="2400" dirty="0"/>
              <a:t>Grid Computing at WSU</a:t>
            </a:r>
          </a:p>
        </p:txBody>
      </p:sp>
      <p:cxnSp>
        <p:nvCxnSpPr>
          <p:cNvPr id="8" name="Straight Connector 7"/>
          <p:cNvCxnSpPr/>
          <p:nvPr/>
        </p:nvCxnSpPr>
        <p:spPr>
          <a:xfrm>
            <a:off x="947212" y="85691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8758" y="356823"/>
            <a:ext cx="7906575" cy="6109627"/>
          </a:xfrm>
          <a:prstGeom prst="rect">
            <a:avLst/>
          </a:prstGeom>
        </p:spPr>
      </p:pic>
    </p:spTree>
    <p:extLst>
      <p:ext uri="{BB962C8B-B14F-4D97-AF65-F5344CB8AC3E}">
        <p14:creationId xmlns:p14="http://schemas.microsoft.com/office/powerpoint/2010/main" val="389576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intosh HD:Users:MohammadSB:Desktop:Neshat:Re_Binary_Graph:Ar_Kr_Our_Results_v_Sadus-revised_07_06_2015.png"/>
          <p:cNvPicPr/>
          <p:nvPr/>
        </p:nvPicPr>
        <p:blipFill rotWithShape="1">
          <a:blip r:embed="rId2" cstate="print">
            <a:extLst>
              <a:ext uri="{28A0092B-C50C-407E-A947-70E740481C1C}">
                <a14:useLocalDpi xmlns:a14="http://schemas.microsoft.com/office/drawing/2010/main" val="0"/>
              </a:ext>
            </a:extLst>
          </a:blip>
          <a:srcRect l="3640" t="12592" r="9101" b="5216"/>
          <a:stretch/>
        </p:blipFill>
        <p:spPr bwMode="auto">
          <a:xfrm>
            <a:off x="2417018" y="1474238"/>
            <a:ext cx="6848280" cy="5058922"/>
          </a:xfrm>
          <a:prstGeom prst="rect">
            <a:avLst/>
          </a:prstGeom>
          <a:noFill/>
          <a:ln>
            <a:noFill/>
          </a:ln>
          <a:extLst>
            <a:ext uri="{53640926-AAD7-44D8-BBD7-CCE9431645EC}">
              <a14:shadowObscured xmlns:a14="http://schemas.microsoft.com/office/drawing/2010/main"/>
            </a:ext>
          </a:extLst>
        </p:spPr>
      </p:pic>
      <p:sp>
        <p:nvSpPr>
          <p:cNvPr id="3" name="Title 2"/>
          <p:cNvSpPr>
            <a:spLocks noGrp="1"/>
          </p:cNvSpPr>
          <p:nvPr>
            <p:ph type="title"/>
          </p:nvPr>
        </p:nvSpPr>
        <p:spPr>
          <a:xfrm>
            <a:off x="847531" y="0"/>
            <a:ext cx="10515600" cy="1325563"/>
          </a:xfrm>
        </p:spPr>
        <p:txBody>
          <a:bodyPr/>
          <a:lstStyle/>
          <a:p>
            <a:r>
              <a:rPr lang="en-US" dirty="0" smtClean="0"/>
              <a:t>Argon-Krypton Binary Mixture VLE</a:t>
            </a:r>
            <a:endParaRPr lang="en-US" dirty="0"/>
          </a:p>
        </p:txBody>
      </p:sp>
      <p:cxnSp>
        <p:nvCxnSpPr>
          <p:cNvPr id="4" name="Straight Connector 3"/>
          <p:cNvCxnSpPr/>
          <p:nvPr/>
        </p:nvCxnSpPr>
        <p:spPr>
          <a:xfrm>
            <a:off x="993865" y="1155491"/>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6194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smtClean="0"/>
              <a:t>GEMC </a:t>
            </a:r>
            <a:r>
              <a:rPr lang="en-US" dirty="0" err="1" smtClean="0"/>
              <a:t>Ar</a:t>
            </a:r>
            <a:r>
              <a:rPr lang="en-US" dirty="0" smtClean="0"/>
              <a:t>-Kr Mixture</a:t>
            </a:r>
            <a:endParaRPr lang="en-US" dirty="0"/>
          </a:p>
        </p:txBody>
      </p:sp>
      <p:sp>
        <p:nvSpPr>
          <p:cNvPr id="5" name="Content Placeholder 4"/>
          <p:cNvSpPr>
            <a:spLocks noGrp="1"/>
          </p:cNvSpPr>
          <p:nvPr>
            <p:ph idx="1"/>
          </p:nvPr>
        </p:nvSpPr>
        <p:spPr/>
        <p:txBody>
          <a:bodyPr>
            <a:normAutofit fontScale="92500" lnSpcReduction="20000"/>
          </a:bodyPr>
          <a:lstStyle/>
          <a:p>
            <a:r>
              <a:rPr lang="en-US" dirty="0"/>
              <a:t># Run the GOMC simulation in NVT for 3 million steps.</a:t>
            </a:r>
          </a:p>
          <a:p>
            <a:r>
              <a:rPr lang="en-US" dirty="0"/>
              <a:t># Assuming that GOMC base directory was cloned in your Desktop:</a:t>
            </a:r>
          </a:p>
          <a:p>
            <a:endParaRPr lang="en-US" dirty="0"/>
          </a:p>
          <a:p>
            <a:r>
              <a:rPr lang="en-US" dirty="0"/>
              <a:t>~/Desktop/GOMC/bin/GOMC_CPU_GEMC </a:t>
            </a:r>
            <a:r>
              <a:rPr lang="en-US" dirty="0" err="1"/>
              <a:t>mixture_GEMC.conf</a:t>
            </a:r>
            <a:r>
              <a:rPr lang="en-US" dirty="0"/>
              <a:t> &gt; output_Ar_KR.log &amp;</a:t>
            </a:r>
          </a:p>
          <a:p>
            <a:endParaRPr lang="en-US" dirty="0"/>
          </a:p>
          <a:p>
            <a:r>
              <a:rPr lang="en-US" dirty="0"/>
              <a:t># You can monitor the simulation by running the following command: </a:t>
            </a:r>
          </a:p>
          <a:p>
            <a:endParaRPr lang="en-US" dirty="0"/>
          </a:p>
          <a:p>
            <a:r>
              <a:rPr lang="en-US" dirty="0"/>
              <a:t>tail -f output_Ar_KR.log</a:t>
            </a:r>
          </a:p>
          <a:p>
            <a:endParaRPr lang="en-US" dirty="0"/>
          </a:p>
          <a:p>
            <a:r>
              <a:rPr lang="en-US" dirty="0"/>
              <a:t># Wait until simulation finished, then exit command by typing "ctrl C"</a:t>
            </a:r>
          </a:p>
          <a:p>
            <a:endParaRPr lang="en-US" dirty="0"/>
          </a:p>
        </p:txBody>
      </p:sp>
    </p:spTree>
    <p:extLst>
      <p:ext uri="{BB962C8B-B14F-4D97-AF65-F5344CB8AC3E}">
        <p14:creationId xmlns:p14="http://schemas.microsoft.com/office/powerpoint/2010/main" val="2187559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Partition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3040"/>
                <a:ext cx="10515600" cy="5172891"/>
              </a:xfrm>
            </p:spPr>
            <p:txBody>
              <a:bodyPr>
                <a:normAutofit/>
              </a:bodyPr>
              <a:lstStyle/>
              <a:p>
                <a:r>
                  <a:rPr lang="en-US" dirty="0"/>
                  <a:t>If the partition function is known, all thermodynamic properties of the system may be calculated.</a:t>
                </a:r>
              </a:p>
              <a:p>
                <a:r>
                  <a:rPr lang="en-US" dirty="0"/>
                  <a:t>Canonical ensemble: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𝑇</m:t>
                        </m:r>
                      </m:e>
                    </m:d>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3040"/>
                <a:ext cx="10515600" cy="5172891"/>
              </a:xfrm>
              <a:blipFill>
                <a:blip r:embed="rId2"/>
                <a:stretch>
                  <a:fillRect l="-1043" t="-1885"/>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7132349"/>
                  </p:ext>
                </p:extLst>
              </p:nvPr>
            </p:nvGraphicFramePr>
            <p:xfrm>
              <a:off x="838200" y="2934788"/>
              <a:ext cx="10605950" cy="3701143"/>
            </p:xfrm>
            <a:graphic>
              <a:graphicData uri="http://schemas.openxmlformats.org/drawingml/2006/table">
                <a:tbl>
                  <a:tblPr firstRow="1" bandRow="1">
                    <a:tableStyleId>{5C22544A-7EE6-4342-B048-85BDC9FD1C3A}</a:tableStyleId>
                  </a:tblPr>
                  <a:tblGrid>
                    <a:gridCol w="5302975">
                      <a:extLst>
                        <a:ext uri="{9D8B030D-6E8A-4147-A177-3AD203B41FA5}">
                          <a16:colId xmlns:a16="http://schemas.microsoft.com/office/drawing/2014/main" val="1674783578"/>
                        </a:ext>
                      </a:extLst>
                    </a:gridCol>
                    <a:gridCol w="5302975">
                      <a:extLst>
                        <a:ext uri="{9D8B030D-6E8A-4147-A177-3AD203B41FA5}">
                          <a16:colId xmlns:a16="http://schemas.microsoft.com/office/drawing/2014/main" val="3441834508"/>
                        </a:ext>
                      </a:extLst>
                    </a:gridCol>
                  </a:tblGrid>
                  <a:tr h="721307">
                    <a:tc gridSpan="2">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𝑇𝑆</m:t>
                                </m:r>
                                <m:r>
                                  <a:rPr lang="en-US" sz="2400" b="0" i="1" smtClean="0">
                                    <a:latin typeface="Cambria Math" panose="02040503050406030204" pitchFamily="18" charset="0"/>
                                  </a:rPr>
                                  <m:t>=−</m:t>
                                </m:r>
                                <m:r>
                                  <a:rPr lang="en-US" sz="2400" b="0" i="1" smtClean="0">
                                    <a:latin typeface="Cambria Math" panose="02040503050406030204" pitchFamily="18" charset="0"/>
                                  </a:rPr>
                                  <m:t>𝑘𝑇</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e>
                                </m:func>
                              </m:oMath>
                            </m:oMathPara>
                          </a14:m>
                          <a:endParaRPr lang="en-US" sz="2400" dirty="0"/>
                        </a:p>
                      </a:txBody>
                      <a:tcPr/>
                    </a:tc>
                    <a:tc hMerge="1">
                      <a:txBody>
                        <a:bodyPr/>
                        <a:lstStyle/>
                        <a:p>
                          <a:endParaRPr lang="en-US" dirty="0"/>
                        </a:p>
                      </a:txBody>
                      <a:tcPr/>
                    </a:tc>
                    <a:extLst>
                      <a:ext uri="{0D108BD9-81ED-4DB2-BD59-A6C34878D82A}">
                        <a16:rowId xmlns:a16="http://schemas.microsoft.com/office/drawing/2014/main" val="3076101586"/>
                      </a:ext>
                    </a:extLst>
                  </a:tr>
                  <a:tr h="1489918">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𝑘</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0" i="1" smtClean="0">
                                        <a:latin typeface="Cambria Math" panose="02040503050406030204" pitchFamily="18" charset="0"/>
                                      </a:rPr>
                                      <m:t>𝑘𝑇</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e>
                                                </m:func>
                                              </m:num>
                                              <m:den>
                                                <m:r>
                                                  <a:rPr lang="en-US" sz="2400" b="0" i="1" smtClean="0">
                                                    <a:latin typeface="Cambria Math" panose="02040503050406030204" pitchFamily="18" charset="0"/>
                                                  </a:rPr>
                                                  <m:t>𝜕</m:t>
                                                </m:r>
                                                <m:r>
                                                  <a:rPr lang="en-US" sz="2400" b="0" i="1" smtClean="0">
                                                    <a:latin typeface="Cambria Math" panose="02040503050406030204" pitchFamily="18" charset="0"/>
                                                  </a:rPr>
                                                  <m:t>𝑇</m:t>
                                                </m:r>
                                              </m:den>
                                            </m:f>
                                          </m:e>
                                        </m:d>
                                      </m:e>
                                      <m:sub>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𝑉</m:t>
                                        </m:r>
                                      </m:sub>
                                    </m:sSub>
                                  </m:e>
                                </m:func>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𝑘</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e>
                                            </m:func>
                                          </m:num>
                                          <m:den>
                                            <m:r>
                                              <a:rPr lang="en-US" sz="2400" b="0" i="1" smtClean="0">
                                                <a:latin typeface="Cambria Math" panose="02040503050406030204" pitchFamily="18" charset="0"/>
                                              </a:rPr>
                                              <m:t>𝜕</m:t>
                                            </m:r>
                                            <m:r>
                                              <a:rPr lang="en-US" sz="2400" b="0" i="1" smtClean="0">
                                                <a:latin typeface="Cambria Math" panose="02040503050406030204" pitchFamily="18" charset="0"/>
                                              </a:rPr>
                                              <m:t>𝑇</m:t>
                                            </m:r>
                                          </m:den>
                                        </m:f>
                                      </m:e>
                                    </m:d>
                                  </m:e>
                                  <m:sub>
                                    <m:r>
                                      <a:rPr lang="en-US" sz="2400" b="0" i="1" smtClean="0">
                                        <a:latin typeface="Cambria Math" panose="02040503050406030204" pitchFamily="18" charset="0"/>
                                      </a:rPr>
                                      <m:t>𝑉</m:t>
                                    </m:r>
                                    <m:r>
                                      <a:rPr lang="en-US" sz="2400" b="0" i="1" smtClean="0">
                                        <a:latin typeface="Cambria Math" panose="02040503050406030204" pitchFamily="18" charset="0"/>
                                      </a:rPr>
                                      <m:t>, </m:t>
                                    </m:r>
                                    <m:r>
                                      <a:rPr lang="en-US" sz="2400" b="0" i="1" smtClean="0">
                                        <a:latin typeface="Cambria Math" panose="02040503050406030204" pitchFamily="18" charset="0"/>
                                      </a:rPr>
                                      <m:t>𝑁</m:t>
                                    </m:r>
                                  </m:sub>
                                </m:sSub>
                              </m:oMath>
                            </m:oMathPara>
                          </a14:m>
                          <a:endParaRPr lang="en-US" sz="2400" dirty="0"/>
                        </a:p>
                      </a:txBody>
                      <a:tcPr/>
                    </a:tc>
                    <a:extLst>
                      <a:ext uri="{0D108BD9-81ED-4DB2-BD59-A6C34878D82A}">
                        <a16:rowId xmlns:a16="http://schemas.microsoft.com/office/drawing/2014/main" val="723213865"/>
                      </a:ext>
                    </a:extLst>
                  </a:tr>
                  <a:tr h="1489918">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𝐴</m:t>
                                            </m:r>
                                          </m:num>
                                          <m:den>
                                            <m:r>
                                              <a:rPr lang="en-US" sz="2400" b="0" i="1" smtClean="0">
                                                <a:latin typeface="Cambria Math" panose="02040503050406030204" pitchFamily="18" charset="0"/>
                                              </a:rPr>
                                              <m:t>𝜕</m:t>
                                            </m:r>
                                            <m:r>
                                              <a:rPr lang="en-US" sz="2400" b="0" i="1" smtClean="0">
                                                <a:latin typeface="Cambria Math" panose="02040503050406030204" pitchFamily="18" charset="0"/>
                                              </a:rPr>
                                              <m:t>𝑉</m:t>
                                            </m:r>
                                          </m:den>
                                        </m:f>
                                      </m:e>
                                    </m:d>
                                  </m:e>
                                  <m:sub>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𝑘𝑇</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e>
                                            </m:func>
                                          </m:num>
                                          <m:den>
                                            <m:r>
                                              <a:rPr lang="en-US" sz="2400" b="0" i="1" smtClean="0">
                                                <a:latin typeface="Cambria Math" panose="02040503050406030204" pitchFamily="18" charset="0"/>
                                              </a:rPr>
                                              <m:t>𝜕</m:t>
                                            </m:r>
                                            <m:r>
                                              <a:rPr lang="en-US" sz="2400" b="0" i="1" smtClean="0">
                                                <a:latin typeface="Cambria Math" panose="02040503050406030204" pitchFamily="18" charset="0"/>
                                              </a:rPr>
                                              <m:t>𝑉</m:t>
                                            </m:r>
                                          </m:den>
                                        </m:f>
                                      </m:e>
                                    </m:d>
                                  </m:e>
                                  <m:sub>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𝑇</m:t>
                                    </m:r>
                                  </m:sub>
                                </m:sSub>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𝐴</m:t>
                                            </m:r>
                                          </m:num>
                                          <m:den>
                                            <m:r>
                                              <a:rPr lang="en-US" sz="2400" b="0" i="1" smtClean="0">
                                                <a:latin typeface="Cambria Math" panose="02040503050406030204" pitchFamily="18" charset="0"/>
                                              </a:rPr>
                                              <m:t>𝜕</m:t>
                                            </m:r>
                                            <m:r>
                                              <a:rPr lang="en-US" sz="2400" b="0" i="1" smtClean="0">
                                                <a:latin typeface="Cambria Math" panose="02040503050406030204" pitchFamily="18" charset="0"/>
                                              </a:rPr>
                                              <m:t>𝑁</m:t>
                                            </m:r>
                                          </m:den>
                                        </m:f>
                                      </m:e>
                                    </m:d>
                                  </m:e>
                                  <m:sub>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𝑘𝑇</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𝑄</m:t>
                                                </m:r>
                                              </m:e>
                                            </m:func>
                                          </m:num>
                                          <m:den>
                                            <m:r>
                                              <a:rPr lang="en-US" sz="2400" b="0" i="1" smtClean="0">
                                                <a:latin typeface="Cambria Math" panose="02040503050406030204" pitchFamily="18" charset="0"/>
                                              </a:rPr>
                                              <m:t>𝜕</m:t>
                                            </m:r>
                                            <m:r>
                                              <a:rPr lang="en-US" sz="2400" b="0" i="1" smtClean="0">
                                                <a:latin typeface="Cambria Math" panose="02040503050406030204" pitchFamily="18" charset="0"/>
                                              </a:rPr>
                                              <m:t>𝑁</m:t>
                                            </m:r>
                                          </m:den>
                                        </m:f>
                                      </m:e>
                                    </m:d>
                                  </m:e>
                                  <m:sub>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𝑇</m:t>
                                    </m:r>
                                  </m:sub>
                                </m:sSub>
                              </m:oMath>
                            </m:oMathPara>
                          </a14:m>
                          <a:endParaRPr lang="en-US" sz="2400" dirty="0"/>
                        </a:p>
                      </a:txBody>
                      <a:tcPr/>
                    </a:tc>
                    <a:extLst>
                      <a:ext uri="{0D108BD9-81ED-4DB2-BD59-A6C34878D82A}">
                        <a16:rowId xmlns:a16="http://schemas.microsoft.com/office/drawing/2014/main" val="384459067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7132349"/>
                  </p:ext>
                </p:extLst>
              </p:nvPr>
            </p:nvGraphicFramePr>
            <p:xfrm>
              <a:off x="838200" y="2934788"/>
              <a:ext cx="10605950" cy="3701143"/>
            </p:xfrm>
            <a:graphic>
              <a:graphicData uri="http://schemas.openxmlformats.org/drawingml/2006/table">
                <a:tbl>
                  <a:tblPr firstRow="1" bandRow="1">
                    <a:tableStyleId>{5C22544A-7EE6-4342-B048-85BDC9FD1C3A}</a:tableStyleId>
                  </a:tblPr>
                  <a:tblGrid>
                    <a:gridCol w="5302975">
                      <a:extLst>
                        <a:ext uri="{9D8B030D-6E8A-4147-A177-3AD203B41FA5}">
                          <a16:colId xmlns:a16="http://schemas.microsoft.com/office/drawing/2014/main" val="1674783578"/>
                        </a:ext>
                      </a:extLst>
                    </a:gridCol>
                    <a:gridCol w="5302975">
                      <a:extLst>
                        <a:ext uri="{9D8B030D-6E8A-4147-A177-3AD203B41FA5}">
                          <a16:colId xmlns:a16="http://schemas.microsoft.com/office/drawing/2014/main" val="3441834508"/>
                        </a:ext>
                      </a:extLst>
                    </a:gridCol>
                  </a:tblGrid>
                  <a:tr h="721307">
                    <a:tc gridSpan="2">
                      <a:txBody>
                        <a:bodyPr/>
                        <a:lstStyle/>
                        <a:p>
                          <a:endParaRPr lang="en-US"/>
                        </a:p>
                      </a:txBody>
                      <a:tcPr>
                        <a:blipFill>
                          <a:blip r:embed="rId3"/>
                          <a:stretch>
                            <a:fillRect l="-57" t="-847" r="-230" b="-416949"/>
                          </a:stretch>
                        </a:blipFill>
                      </a:tcPr>
                    </a:tc>
                    <a:tc hMerge="1">
                      <a:txBody>
                        <a:bodyPr/>
                        <a:lstStyle/>
                        <a:p>
                          <a:endParaRPr lang="en-US" dirty="0"/>
                        </a:p>
                      </a:txBody>
                      <a:tcPr/>
                    </a:tc>
                    <a:extLst>
                      <a:ext uri="{0D108BD9-81ED-4DB2-BD59-A6C34878D82A}">
                        <a16:rowId xmlns:a16="http://schemas.microsoft.com/office/drawing/2014/main" val="3076101586"/>
                      </a:ext>
                    </a:extLst>
                  </a:tr>
                  <a:tr h="1489918">
                    <a:tc>
                      <a:txBody>
                        <a:bodyPr/>
                        <a:lstStyle/>
                        <a:p>
                          <a:endParaRPr lang="en-US"/>
                        </a:p>
                      </a:txBody>
                      <a:tcPr>
                        <a:blipFill>
                          <a:blip r:embed="rId3"/>
                          <a:stretch>
                            <a:fillRect l="-115" t="-48571" r="-100344" b="-100816"/>
                          </a:stretch>
                        </a:blipFill>
                      </a:tcPr>
                    </a:tc>
                    <a:tc>
                      <a:txBody>
                        <a:bodyPr/>
                        <a:lstStyle/>
                        <a:p>
                          <a:endParaRPr lang="en-US"/>
                        </a:p>
                      </a:txBody>
                      <a:tcPr>
                        <a:blipFill>
                          <a:blip r:embed="rId3"/>
                          <a:stretch>
                            <a:fillRect l="-100230" t="-48571" r="-460" b="-100816"/>
                          </a:stretch>
                        </a:blipFill>
                      </a:tcPr>
                    </a:tc>
                    <a:extLst>
                      <a:ext uri="{0D108BD9-81ED-4DB2-BD59-A6C34878D82A}">
                        <a16:rowId xmlns:a16="http://schemas.microsoft.com/office/drawing/2014/main" val="723213865"/>
                      </a:ext>
                    </a:extLst>
                  </a:tr>
                  <a:tr h="1489918">
                    <a:tc>
                      <a:txBody>
                        <a:bodyPr/>
                        <a:lstStyle/>
                        <a:p>
                          <a:endParaRPr lang="en-US"/>
                        </a:p>
                      </a:txBody>
                      <a:tcPr>
                        <a:blipFill>
                          <a:blip r:embed="rId3"/>
                          <a:stretch>
                            <a:fillRect l="-115" t="-148571" r="-100344" b="-816"/>
                          </a:stretch>
                        </a:blipFill>
                      </a:tcPr>
                    </a:tc>
                    <a:tc>
                      <a:txBody>
                        <a:bodyPr/>
                        <a:lstStyle/>
                        <a:p>
                          <a:endParaRPr lang="en-US"/>
                        </a:p>
                      </a:txBody>
                      <a:tcPr>
                        <a:blipFill>
                          <a:blip r:embed="rId3"/>
                          <a:stretch>
                            <a:fillRect l="-100230" t="-148571" r="-460" b="-816"/>
                          </a:stretch>
                        </a:blipFill>
                      </a:tcPr>
                    </a:tc>
                    <a:extLst>
                      <a:ext uri="{0D108BD9-81ED-4DB2-BD59-A6C34878D82A}">
                        <a16:rowId xmlns:a16="http://schemas.microsoft.com/office/drawing/2014/main" val="3844590673"/>
                      </a:ext>
                    </a:extLst>
                  </a:tr>
                </a:tbl>
              </a:graphicData>
            </a:graphic>
          </p:graphicFrame>
        </mc:Fallback>
      </mc:AlternateContent>
    </p:spTree>
    <p:extLst>
      <p:ext uri="{BB962C8B-B14F-4D97-AF65-F5344CB8AC3E}">
        <p14:creationId xmlns:p14="http://schemas.microsoft.com/office/powerpoint/2010/main" val="16977239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98" y="0"/>
            <a:ext cx="10515600" cy="1325563"/>
          </a:xfrm>
        </p:spPr>
        <p:txBody>
          <a:bodyPr/>
          <a:lstStyle/>
          <a:p>
            <a:r>
              <a:rPr lang="en-US" dirty="0"/>
              <a:t>GEMC </a:t>
            </a:r>
            <a:r>
              <a:rPr lang="en-US" dirty="0" err="1"/>
              <a:t>Ar</a:t>
            </a:r>
            <a:r>
              <a:rPr lang="en-US" dirty="0"/>
              <a:t>-Kr Mixture</a:t>
            </a:r>
          </a:p>
        </p:txBody>
      </p:sp>
      <p:sp>
        <p:nvSpPr>
          <p:cNvPr id="3" name="Content Placeholder 2"/>
          <p:cNvSpPr>
            <a:spLocks noGrp="1"/>
          </p:cNvSpPr>
          <p:nvPr>
            <p:ph idx="1"/>
          </p:nvPr>
        </p:nvSpPr>
        <p:spPr/>
        <p:txBody>
          <a:bodyPr>
            <a:normAutofit fontScale="85000" lnSpcReduction="20000"/>
          </a:bodyPr>
          <a:lstStyle/>
          <a:p>
            <a:r>
              <a:rPr lang="en-US" dirty="0"/>
              <a:t># To extract statistical properties, we can use '</a:t>
            </a:r>
            <a:r>
              <a:rPr lang="en-US" dirty="0" err="1"/>
              <a:t>awk</a:t>
            </a:r>
            <a:r>
              <a:rPr lang="en-US" dirty="0"/>
              <a:t>' command.</a:t>
            </a:r>
          </a:p>
          <a:p>
            <a:r>
              <a:rPr lang="en-US" dirty="0"/>
              <a:t># This command extract and save the mole fraction value for liquid and vapor phase.</a:t>
            </a:r>
          </a:p>
          <a:p>
            <a:endParaRPr lang="en-US" dirty="0"/>
          </a:p>
          <a:p>
            <a:r>
              <a:rPr lang="en-US" dirty="0"/>
              <a:t>cat Blk_AR_KR_GEMC_T_143.15K_BOX_0.dat | </a:t>
            </a:r>
            <a:r>
              <a:rPr lang="en-US" dirty="0" err="1"/>
              <a:t>awk</a:t>
            </a:r>
            <a:r>
              <a:rPr lang="en-US" dirty="0"/>
              <a:t> '{print $1 " " $16}' &gt; molfrac_Ar_liq.dat</a:t>
            </a:r>
          </a:p>
          <a:p>
            <a:r>
              <a:rPr lang="en-US" dirty="0"/>
              <a:t>cat Blk_AR_KR_GEMC_T_143.15K_BOX_1.dat | </a:t>
            </a:r>
            <a:r>
              <a:rPr lang="en-US" dirty="0" err="1"/>
              <a:t>awk</a:t>
            </a:r>
            <a:r>
              <a:rPr lang="en-US" dirty="0"/>
              <a:t> '{print $1 " " $16}' &gt; molfrac_Ar_vap.dat</a:t>
            </a:r>
          </a:p>
          <a:p>
            <a:endParaRPr lang="en-US" dirty="0"/>
          </a:p>
          <a:p>
            <a:r>
              <a:rPr lang="en-US" dirty="0"/>
              <a:t>cat Blk_AR_KR_GEMC_T_143.15K_BOX_0.dat | </a:t>
            </a:r>
            <a:r>
              <a:rPr lang="en-US" dirty="0" err="1"/>
              <a:t>awk</a:t>
            </a:r>
            <a:r>
              <a:rPr lang="en-US" dirty="0"/>
              <a:t> '{print $1 " " $17}' &gt; molfrac_Kr_liq.dat</a:t>
            </a:r>
          </a:p>
          <a:p>
            <a:r>
              <a:rPr lang="en-US" dirty="0"/>
              <a:t>cat Blk_AR_KR_GEMC_T_143.15K_BOX_1.dat | </a:t>
            </a:r>
            <a:r>
              <a:rPr lang="en-US" dirty="0" err="1"/>
              <a:t>awk</a:t>
            </a:r>
            <a:r>
              <a:rPr lang="en-US" dirty="0"/>
              <a:t> '{print $1 " " $17}' &gt; molfrac_Kr_vap.dat</a:t>
            </a:r>
          </a:p>
        </p:txBody>
      </p:sp>
    </p:spTree>
    <p:extLst>
      <p:ext uri="{BB962C8B-B14F-4D97-AF65-F5344CB8AC3E}">
        <p14:creationId xmlns:p14="http://schemas.microsoft.com/office/powerpoint/2010/main" val="42131269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Argon-Krypton VLE at 143.15 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6433094"/>
              </p:ext>
            </p:extLst>
          </p:nvPr>
        </p:nvGraphicFramePr>
        <p:xfrm>
          <a:off x="279916" y="1856784"/>
          <a:ext cx="11775234" cy="5022850"/>
        </p:xfrm>
        <a:graphic>
          <a:graphicData uri="http://schemas.openxmlformats.org/drawingml/2006/table">
            <a:tbl>
              <a:tblPr firstRow="1" firstCol="1" bandRow="1">
                <a:tableStyleId>{5C22544A-7EE6-4342-B048-85BDC9FD1C3A}</a:tableStyleId>
              </a:tblPr>
              <a:tblGrid>
                <a:gridCol w="3925078">
                  <a:extLst>
                    <a:ext uri="{9D8B030D-6E8A-4147-A177-3AD203B41FA5}">
                      <a16:colId xmlns:a16="http://schemas.microsoft.com/office/drawing/2014/main" val="2860226968"/>
                    </a:ext>
                  </a:extLst>
                </a:gridCol>
                <a:gridCol w="3925078">
                  <a:extLst>
                    <a:ext uri="{9D8B030D-6E8A-4147-A177-3AD203B41FA5}">
                      <a16:colId xmlns:a16="http://schemas.microsoft.com/office/drawing/2014/main" val="2308437150"/>
                    </a:ext>
                  </a:extLst>
                </a:gridCol>
                <a:gridCol w="3925078">
                  <a:extLst>
                    <a:ext uri="{9D8B030D-6E8A-4147-A177-3AD203B41FA5}">
                      <a16:colId xmlns:a16="http://schemas.microsoft.com/office/drawing/2014/main" val="928455930"/>
                    </a:ext>
                  </a:extLst>
                </a:gridCol>
              </a:tblGrid>
              <a:tr h="347899">
                <a:tc>
                  <a:txBody>
                    <a:bodyPr/>
                    <a:lstStyle/>
                    <a:p>
                      <a:pPr marL="0" marR="0" algn="ctr">
                        <a:lnSpc>
                          <a:spcPct val="107000"/>
                        </a:lnSpc>
                        <a:spcBef>
                          <a:spcPts val="0"/>
                        </a:spcBef>
                        <a:spcAft>
                          <a:spcPts val="0"/>
                        </a:spcAft>
                      </a:pPr>
                      <a:r>
                        <a:rPr lang="en-US" sz="2200" dirty="0">
                          <a:effectLst/>
                        </a:rPr>
                        <a:t>P (bar)</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200">
                          <a:effectLst/>
                        </a:rPr>
                        <a:t>x</a:t>
                      </a:r>
                      <a:r>
                        <a:rPr lang="en-US" sz="2200" baseline="-25000">
                          <a:effectLst/>
                        </a:rPr>
                        <a:t>1</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200">
                          <a:effectLst/>
                        </a:rPr>
                        <a:t>y</a:t>
                      </a:r>
                      <a:r>
                        <a:rPr lang="en-US" sz="2200" baseline="-25000">
                          <a:effectLst/>
                        </a:rPr>
                        <a:t>1</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4249180"/>
                  </a:ext>
                </a:extLst>
              </a:tr>
              <a:tr h="347899">
                <a:tc>
                  <a:txBody>
                    <a:bodyPr/>
                    <a:lstStyle/>
                    <a:p>
                      <a:pPr marL="0" marR="0">
                        <a:lnSpc>
                          <a:spcPct val="107000"/>
                        </a:lnSpc>
                        <a:spcBef>
                          <a:spcPts val="0"/>
                        </a:spcBef>
                        <a:spcAft>
                          <a:spcPts val="0"/>
                        </a:spcAft>
                      </a:pPr>
                      <a:r>
                        <a:rPr lang="en-US" sz="2200" dirty="0">
                          <a:effectLst/>
                        </a:rPr>
                        <a:t>4.553</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0.000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0.000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0096986"/>
                  </a:ext>
                </a:extLst>
              </a:tr>
              <a:tr h="347899">
                <a:tc>
                  <a:txBody>
                    <a:bodyPr/>
                    <a:lstStyle/>
                    <a:p>
                      <a:pPr marL="0" marR="0">
                        <a:lnSpc>
                          <a:spcPct val="107000"/>
                        </a:lnSpc>
                        <a:spcBef>
                          <a:spcPts val="0"/>
                        </a:spcBef>
                        <a:spcAft>
                          <a:spcPts val="0"/>
                        </a:spcAft>
                      </a:pPr>
                      <a:r>
                        <a:rPr lang="en-US" sz="2200" dirty="0">
                          <a:effectLst/>
                        </a:rPr>
                        <a:t>5.619</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0.040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0.212</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201218"/>
                  </a:ext>
                </a:extLst>
              </a:tr>
              <a:tr h="347899">
                <a:tc>
                  <a:txBody>
                    <a:bodyPr/>
                    <a:lstStyle/>
                    <a:p>
                      <a:pPr marL="0" marR="0">
                        <a:lnSpc>
                          <a:spcPct val="107000"/>
                        </a:lnSpc>
                        <a:spcBef>
                          <a:spcPts val="0"/>
                        </a:spcBef>
                        <a:spcAft>
                          <a:spcPts val="0"/>
                        </a:spcAft>
                      </a:pPr>
                      <a:r>
                        <a:rPr lang="en-US" sz="2200" dirty="0">
                          <a:effectLst/>
                        </a:rPr>
                        <a:t>7.922</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0.117</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0.450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7072030"/>
                  </a:ext>
                </a:extLst>
              </a:tr>
              <a:tr h="347899">
                <a:tc>
                  <a:txBody>
                    <a:bodyPr/>
                    <a:lstStyle/>
                    <a:p>
                      <a:pPr marL="0" marR="0">
                        <a:lnSpc>
                          <a:spcPct val="107000"/>
                        </a:lnSpc>
                        <a:spcBef>
                          <a:spcPts val="0"/>
                        </a:spcBef>
                        <a:spcAft>
                          <a:spcPts val="0"/>
                        </a:spcAft>
                      </a:pPr>
                      <a:r>
                        <a:rPr lang="en-US" sz="2200">
                          <a:effectLst/>
                        </a:rPr>
                        <a:t>10.520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0.213</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0.616</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3372745"/>
                  </a:ext>
                </a:extLst>
              </a:tr>
              <a:tr h="347899">
                <a:tc>
                  <a:txBody>
                    <a:bodyPr/>
                    <a:lstStyle/>
                    <a:p>
                      <a:pPr marL="0" marR="0">
                        <a:lnSpc>
                          <a:spcPct val="107000"/>
                        </a:lnSpc>
                        <a:spcBef>
                          <a:spcPts val="0"/>
                        </a:spcBef>
                        <a:spcAft>
                          <a:spcPts val="0"/>
                        </a:spcAft>
                      </a:pPr>
                      <a:r>
                        <a:rPr lang="en-US" sz="2200">
                          <a:effectLst/>
                        </a:rPr>
                        <a:t>12.941</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0.295</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0.700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1359693"/>
                  </a:ext>
                </a:extLst>
              </a:tr>
              <a:tr h="347899">
                <a:tc>
                  <a:txBody>
                    <a:bodyPr/>
                    <a:lstStyle/>
                    <a:p>
                      <a:pPr marL="0" marR="0">
                        <a:lnSpc>
                          <a:spcPct val="107000"/>
                        </a:lnSpc>
                        <a:spcBef>
                          <a:spcPts val="0"/>
                        </a:spcBef>
                        <a:spcAft>
                          <a:spcPts val="0"/>
                        </a:spcAft>
                      </a:pPr>
                      <a:r>
                        <a:rPr lang="en-US" sz="2200" b="1" dirty="0">
                          <a:effectLst/>
                        </a:rPr>
                        <a:t>15.480</a:t>
                      </a:r>
                      <a:endParaRPr lang="en-US" sz="2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b="1" dirty="0">
                          <a:effectLst/>
                        </a:rPr>
                        <a:t>0.390</a:t>
                      </a:r>
                      <a:endParaRPr lang="en-US" sz="2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b="1" dirty="0">
                          <a:effectLst/>
                        </a:rPr>
                        <a:t>0.769</a:t>
                      </a:r>
                      <a:endParaRPr lang="en-US" sz="2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5932427"/>
                  </a:ext>
                </a:extLst>
              </a:tr>
              <a:tr h="347899">
                <a:tc>
                  <a:txBody>
                    <a:bodyPr/>
                    <a:lstStyle/>
                    <a:p>
                      <a:pPr marL="0" marR="0">
                        <a:lnSpc>
                          <a:spcPct val="107000"/>
                        </a:lnSpc>
                        <a:spcBef>
                          <a:spcPts val="0"/>
                        </a:spcBef>
                        <a:spcAft>
                          <a:spcPts val="0"/>
                        </a:spcAft>
                      </a:pPr>
                      <a:r>
                        <a:rPr lang="en-US" sz="2200">
                          <a:effectLst/>
                        </a:rPr>
                        <a:t>18.196</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0.482</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0.820</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8734683"/>
                  </a:ext>
                </a:extLst>
              </a:tr>
              <a:tr h="347899">
                <a:tc>
                  <a:txBody>
                    <a:bodyPr/>
                    <a:lstStyle/>
                    <a:p>
                      <a:pPr marL="0" marR="0">
                        <a:lnSpc>
                          <a:spcPct val="107000"/>
                        </a:lnSpc>
                        <a:spcBef>
                          <a:spcPts val="0"/>
                        </a:spcBef>
                        <a:spcAft>
                          <a:spcPts val="0"/>
                        </a:spcAft>
                      </a:pPr>
                      <a:r>
                        <a:rPr lang="en-US" sz="2200" dirty="0">
                          <a:effectLst/>
                        </a:rPr>
                        <a:t>23.451</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0.665</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0.893</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802035"/>
                  </a:ext>
                </a:extLst>
              </a:tr>
              <a:tr h="347899">
                <a:tc>
                  <a:txBody>
                    <a:bodyPr/>
                    <a:lstStyle/>
                    <a:p>
                      <a:pPr marL="0" marR="0">
                        <a:lnSpc>
                          <a:spcPct val="107000"/>
                        </a:lnSpc>
                        <a:spcBef>
                          <a:spcPts val="0"/>
                        </a:spcBef>
                        <a:spcAft>
                          <a:spcPts val="0"/>
                        </a:spcAft>
                      </a:pPr>
                      <a:r>
                        <a:rPr lang="en-US" sz="2200">
                          <a:effectLst/>
                        </a:rPr>
                        <a:t>25.932</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0.732</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0.915</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3253699"/>
                  </a:ext>
                </a:extLst>
              </a:tr>
              <a:tr h="347899">
                <a:tc>
                  <a:txBody>
                    <a:bodyPr/>
                    <a:lstStyle/>
                    <a:p>
                      <a:pPr marL="0" marR="0">
                        <a:lnSpc>
                          <a:spcPct val="107000"/>
                        </a:lnSpc>
                        <a:spcBef>
                          <a:spcPts val="0"/>
                        </a:spcBef>
                        <a:spcAft>
                          <a:spcPts val="0"/>
                        </a:spcAft>
                      </a:pPr>
                      <a:r>
                        <a:rPr lang="en-US" sz="2200">
                          <a:effectLst/>
                        </a:rPr>
                        <a:t>28.353</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0.804</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0.937</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4474504"/>
                  </a:ext>
                </a:extLst>
              </a:tr>
              <a:tr h="347899">
                <a:tc>
                  <a:txBody>
                    <a:bodyPr/>
                    <a:lstStyle/>
                    <a:p>
                      <a:pPr marL="0" marR="0">
                        <a:lnSpc>
                          <a:spcPct val="107000"/>
                        </a:lnSpc>
                        <a:spcBef>
                          <a:spcPts val="0"/>
                        </a:spcBef>
                        <a:spcAft>
                          <a:spcPts val="0"/>
                        </a:spcAft>
                      </a:pPr>
                      <a:r>
                        <a:rPr lang="en-US" sz="2200">
                          <a:effectLst/>
                        </a:rPr>
                        <a:t>30.834</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0.878</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0.960</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2352554"/>
                  </a:ext>
                </a:extLst>
              </a:tr>
              <a:tr h="347899">
                <a:tc>
                  <a:txBody>
                    <a:bodyPr/>
                    <a:lstStyle/>
                    <a:p>
                      <a:pPr marL="0" marR="0">
                        <a:lnSpc>
                          <a:spcPct val="107000"/>
                        </a:lnSpc>
                        <a:spcBef>
                          <a:spcPts val="0"/>
                        </a:spcBef>
                        <a:spcAft>
                          <a:spcPts val="0"/>
                        </a:spcAft>
                      </a:pPr>
                      <a:r>
                        <a:rPr lang="en-US" sz="2200">
                          <a:effectLst/>
                        </a:rPr>
                        <a:t>32.606</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0.922</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0.973</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7314995"/>
                  </a:ext>
                </a:extLst>
              </a:tr>
              <a:tr h="347899">
                <a:tc>
                  <a:txBody>
                    <a:bodyPr/>
                    <a:lstStyle/>
                    <a:p>
                      <a:pPr marL="0" marR="0">
                        <a:lnSpc>
                          <a:spcPct val="107000"/>
                        </a:lnSpc>
                        <a:spcBef>
                          <a:spcPts val="0"/>
                        </a:spcBef>
                        <a:spcAft>
                          <a:spcPts val="0"/>
                        </a:spcAft>
                      </a:pPr>
                      <a:r>
                        <a:rPr lang="en-US" sz="2200">
                          <a:effectLst/>
                        </a:rPr>
                        <a:t>36.038</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a:effectLst/>
                        </a:rPr>
                        <a:t>1.000</a:t>
                      </a:r>
                      <a:endParaRPr lang="en-US" sz="2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200" dirty="0">
                          <a:effectLst/>
                        </a:rPr>
                        <a:t>1.000</a:t>
                      </a:r>
                      <a:endParaRPr lang="en-US"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7008171"/>
                  </a:ext>
                </a:extLst>
              </a:tr>
            </a:tbl>
          </a:graphicData>
        </a:graphic>
      </p:graphicFrame>
    </p:spTree>
    <p:extLst>
      <p:ext uri="{BB962C8B-B14F-4D97-AF65-F5344CB8AC3E}">
        <p14:creationId xmlns:p14="http://schemas.microsoft.com/office/powerpoint/2010/main" val="356454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different compositions</a:t>
            </a:r>
            <a:endParaRPr lang="en-US" dirty="0"/>
          </a:p>
        </p:txBody>
      </p:sp>
      <p:sp>
        <p:nvSpPr>
          <p:cNvPr id="3" name="Content Placeholder 2"/>
          <p:cNvSpPr>
            <a:spLocks noGrp="1"/>
          </p:cNvSpPr>
          <p:nvPr>
            <p:ph idx="1"/>
          </p:nvPr>
        </p:nvSpPr>
        <p:spPr/>
        <p:txBody>
          <a:bodyPr/>
          <a:lstStyle/>
          <a:p>
            <a:r>
              <a:rPr lang="en-US" dirty="0" smtClean="0"/>
              <a:t>Need to change the total composition of the system.</a:t>
            </a:r>
          </a:p>
          <a:p>
            <a:endParaRPr lang="en-US" dirty="0"/>
          </a:p>
          <a:p>
            <a:r>
              <a:rPr lang="en-US" dirty="0" smtClean="0"/>
              <a:t>Rebuild boxes by changing the number of moles in pack_box_0 and pack_box_1</a:t>
            </a:r>
            <a:endParaRPr lang="en-US" dirty="0"/>
          </a:p>
        </p:txBody>
      </p:sp>
    </p:spTree>
    <p:extLst>
      <p:ext uri="{BB962C8B-B14F-4D97-AF65-F5344CB8AC3E}">
        <p14:creationId xmlns:p14="http://schemas.microsoft.com/office/powerpoint/2010/main" val="58371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74"/>
            <a:ext cx="10515600" cy="1325563"/>
          </a:xfrm>
        </p:spPr>
        <p:txBody>
          <a:bodyPr/>
          <a:lstStyle/>
          <a:p>
            <a:r>
              <a:rPr lang="en-US" dirty="0"/>
              <a:t>Averages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3637"/>
                <a:ext cx="10515600" cy="4843326"/>
              </a:xfrm>
            </p:spPr>
            <p:txBody>
              <a:bodyPr/>
              <a:lstStyle/>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3400" i="1" smtClean="0">
                              <a:latin typeface="Cambria Math" panose="02040503050406030204" pitchFamily="18" charset="0"/>
                            </a:rPr>
                          </m:ctrlPr>
                        </m:dPr>
                        <m:e>
                          <m:r>
                            <a:rPr lang="en-US" sz="3400" b="0" i="1" smtClean="0">
                              <a:latin typeface="Cambria Math" panose="02040503050406030204" pitchFamily="18" charset="0"/>
                            </a:rPr>
                            <m:t>𝑋</m:t>
                          </m:r>
                        </m:e>
                      </m:d>
                      <m:r>
                        <a:rPr lang="en-US" sz="3400" b="0" i="1" smtClean="0">
                          <a:latin typeface="Cambria Math" panose="02040503050406030204" pitchFamily="18" charset="0"/>
                        </a:rPr>
                        <m:t>=</m:t>
                      </m:r>
                      <m:f>
                        <m:fPr>
                          <m:ctrlPr>
                            <a:rPr lang="en-US" sz="3400" b="0" i="1" smtClean="0">
                              <a:latin typeface="Cambria Math" panose="02040503050406030204" pitchFamily="18" charset="0"/>
                            </a:rPr>
                          </m:ctrlPr>
                        </m:fPr>
                        <m:num>
                          <m:nary>
                            <m:naryPr>
                              <m:chr m:val="∑"/>
                              <m:supHide m:val="on"/>
                              <m:ctrlPr>
                                <a:rPr lang="en-US" sz="3400" b="0" i="1" smtClean="0">
                                  <a:latin typeface="Cambria Math" panose="02040503050406030204" pitchFamily="18" charset="0"/>
                                </a:rPr>
                              </m:ctrlPr>
                            </m:naryPr>
                            <m:sub>
                              <m:r>
                                <a:rPr lang="en-US" sz="3400" b="0" i="1" smtClean="0">
                                  <a:latin typeface="Cambria Math" panose="02040503050406030204" pitchFamily="18" charset="0"/>
                                </a:rPr>
                                <m:t>𝜈</m:t>
                              </m:r>
                            </m:sub>
                            <m:sup/>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𝑋</m:t>
                                  </m:r>
                                </m:e>
                                <m:sub>
                                  <m:r>
                                    <a:rPr lang="en-US" sz="3400" b="0" i="1" smtClean="0">
                                      <a:latin typeface="Cambria Math" panose="02040503050406030204" pitchFamily="18" charset="0"/>
                                    </a:rPr>
                                    <m:t>𝜈</m:t>
                                  </m:r>
                                </m:sub>
                              </m:sSub>
                              <m:sSup>
                                <m:sSupPr>
                                  <m:ctrlPr>
                                    <a:rPr lang="en-US" sz="3400" b="0" i="1" smtClean="0">
                                      <a:latin typeface="Cambria Math" panose="02040503050406030204" pitchFamily="18" charset="0"/>
                                    </a:rPr>
                                  </m:ctrlPr>
                                </m:sSupPr>
                                <m:e>
                                  <m:r>
                                    <a:rPr lang="en-US" sz="3400" b="0" i="1" smtClean="0">
                                      <a:latin typeface="Cambria Math" panose="02040503050406030204" pitchFamily="18" charset="0"/>
                                    </a:rPr>
                                    <m:t>𝑒</m:t>
                                  </m:r>
                                </m:e>
                                <m:sup>
                                  <m:r>
                                    <a:rPr lang="en-US" sz="3400" b="0" i="1" smtClean="0">
                                      <a:latin typeface="Cambria Math" panose="02040503050406030204" pitchFamily="18" charset="0"/>
                                    </a:rPr>
                                    <m:t>−</m:t>
                                  </m:r>
                                  <m:r>
                                    <a:rPr lang="en-US" sz="3400" b="0" i="1" smtClean="0">
                                      <a:latin typeface="Cambria Math" panose="02040503050406030204" pitchFamily="18" charset="0"/>
                                    </a:rPr>
                                    <m:t>𝛽</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𝑋</m:t>
                                      </m:r>
                                    </m:e>
                                    <m:sub>
                                      <m:r>
                                        <a:rPr lang="en-US" sz="3400" b="0" i="1" smtClean="0">
                                          <a:latin typeface="Cambria Math" panose="02040503050406030204" pitchFamily="18" charset="0"/>
                                        </a:rPr>
                                        <m:t>𝜈</m:t>
                                      </m:r>
                                    </m:sub>
                                  </m:sSub>
                                </m:sup>
                              </m:sSup>
                            </m:e>
                          </m:nary>
                        </m:num>
                        <m:den>
                          <m:r>
                            <a:rPr lang="en-US" sz="3400" b="0" i="1" smtClean="0">
                              <a:latin typeface="Cambria Math" panose="02040503050406030204" pitchFamily="18" charset="0"/>
                            </a:rPr>
                            <m:t>𝑄</m:t>
                          </m:r>
                        </m:den>
                      </m:f>
                    </m:oMath>
                  </m:oMathPara>
                </a14:m>
                <a:endParaRPr lang="en-US" sz="3400" dirty="0"/>
              </a:p>
              <a:p>
                <a:pPr marL="0" indent="0">
                  <a:buNone/>
                </a:pPr>
                <a:endParaRPr lang="en-US" sz="3400" dirty="0"/>
              </a:p>
              <a:p>
                <a:pPr marL="0" indent="0">
                  <a:buNone/>
                </a:pPr>
                <a:endParaRPr lang="en-US" sz="3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3400" i="1">
                              <a:latin typeface="Cambria Math" panose="02040503050406030204" pitchFamily="18" charset="0"/>
                            </a:rPr>
                          </m:ctrlPr>
                        </m:dPr>
                        <m:e>
                          <m:r>
                            <a:rPr lang="en-US" sz="3400" b="0" i="1" smtClean="0">
                              <a:latin typeface="Cambria Math" panose="02040503050406030204" pitchFamily="18" charset="0"/>
                            </a:rPr>
                            <m:t>𝑈</m:t>
                          </m:r>
                        </m:e>
                      </m:d>
                      <m:r>
                        <a:rPr lang="en-US" sz="3400" i="1">
                          <a:latin typeface="Cambria Math" panose="02040503050406030204" pitchFamily="18" charset="0"/>
                        </a:rPr>
                        <m:t>=</m:t>
                      </m:r>
                      <m:f>
                        <m:fPr>
                          <m:ctrlPr>
                            <a:rPr lang="en-US" sz="3400" i="1">
                              <a:latin typeface="Cambria Math" panose="02040503050406030204" pitchFamily="18" charset="0"/>
                            </a:rPr>
                          </m:ctrlPr>
                        </m:fPr>
                        <m:num>
                          <m:nary>
                            <m:naryPr>
                              <m:chr m:val="∑"/>
                              <m:supHide m:val="on"/>
                              <m:ctrlPr>
                                <a:rPr lang="en-US" sz="3400" i="1">
                                  <a:latin typeface="Cambria Math" panose="02040503050406030204" pitchFamily="18" charset="0"/>
                                </a:rPr>
                              </m:ctrlPr>
                            </m:naryPr>
                            <m:sub>
                              <m:r>
                                <a:rPr lang="en-US" sz="3400" i="1">
                                  <a:latin typeface="Cambria Math" panose="02040503050406030204" pitchFamily="18" charset="0"/>
                                </a:rPr>
                                <m:t>𝜈</m:t>
                              </m:r>
                            </m:sub>
                            <m:sup/>
                            <m:e>
                              <m:sSub>
                                <m:sSubPr>
                                  <m:ctrlPr>
                                    <a:rPr lang="en-US" sz="3400" i="1">
                                      <a:latin typeface="Cambria Math" panose="02040503050406030204" pitchFamily="18" charset="0"/>
                                    </a:rPr>
                                  </m:ctrlPr>
                                </m:sSubPr>
                                <m:e>
                                  <m:r>
                                    <a:rPr lang="en-US" sz="3400" b="0" i="1" smtClean="0">
                                      <a:latin typeface="Cambria Math" panose="02040503050406030204" pitchFamily="18" charset="0"/>
                                    </a:rPr>
                                    <m:t>𝑈</m:t>
                                  </m:r>
                                </m:e>
                                <m:sub>
                                  <m:r>
                                    <a:rPr lang="en-US" sz="3400" i="1" smtClean="0">
                                      <a:latin typeface="Cambria Math" panose="02040503050406030204" pitchFamily="18" charset="0"/>
                                    </a:rPr>
                                    <m:t>𝜈</m:t>
                                  </m:r>
                                </m:sub>
                              </m:sSub>
                              <m:sSup>
                                <m:sSupPr>
                                  <m:ctrlPr>
                                    <a:rPr lang="en-US" sz="3400" i="1">
                                      <a:latin typeface="Cambria Math" panose="02040503050406030204" pitchFamily="18" charset="0"/>
                                    </a:rPr>
                                  </m:ctrlPr>
                                </m:sSupPr>
                                <m:e>
                                  <m:r>
                                    <a:rPr lang="en-US" sz="3400" i="1">
                                      <a:latin typeface="Cambria Math" panose="02040503050406030204" pitchFamily="18" charset="0"/>
                                    </a:rPr>
                                    <m:t>𝑒</m:t>
                                  </m:r>
                                </m:e>
                                <m:sup>
                                  <m:r>
                                    <a:rPr lang="en-US" sz="3400" i="1">
                                      <a:latin typeface="Cambria Math" panose="02040503050406030204" pitchFamily="18" charset="0"/>
                                    </a:rPr>
                                    <m:t>−</m:t>
                                  </m:r>
                                  <m:r>
                                    <a:rPr lang="en-US" sz="3400" i="1">
                                      <a:latin typeface="Cambria Math" panose="02040503050406030204" pitchFamily="18" charset="0"/>
                                    </a:rPr>
                                    <m:t>𝛽</m:t>
                                  </m:r>
                                  <m:sSub>
                                    <m:sSubPr>
                                      <m:ctrlPr>
                                        <a:rPr lang="en-US" sz="3400" i="1">
                                          <a:latin typeface="Cambria Math" panose="02040503050406030204" pitchFamily="18" charset="0"/>
                                        </a:rPr>
                                      </m:ctrlPr>
                                    </m:sSubPr>
                                    <m:e>
                                      <m:r>
                                        <a:rPr lang="en-US" sz="3400" b="0" i="1" smtClean="0">
                                          <a:latin typeface="Cambria Math" panose="02040503050406030204" pitchFamily="18" charset="0"/>
                                        </a:rPr>
                                        <m:t>𝑈</m:t>
                                      </m:r>
                                    </m:e>
                                    <m:sub>
                                      <m:r>
                                        <a:rPr lang="en-US" sz="3400" i="1">
                                          <a:latin typeface="Cambria Math" panose="02040503050406030204" pitchFamily="18" charset="0"/>
                                        </a:rPr>
                                        <m:t>𝜈</m:t>
                                      </m:r>
                                    </m:sub>
                                  </m:sSub>
                                </m:sup>
                              </m:sSup>
                            </m:e>
                          </m:nary>
                        </m:num>
                        <m:den>
                          <m:r>
                            <a:rPr lang="en-US" sz="3400" i="1">
                              <a:latin typeface="Cambria Math" panose="02040503050406030204" pitchFamily="18" charset="0"/>
                            </a:rPr>
                            <m:t>𝑄</m:t>
                          </m:r>
                        </m:den>
                      </m:f>
                    </m:oMath>
                  </m:oMathPara>
                </a14:m>
                <a:endParaRPr lang="en-US" sz="3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3637"/>
                <a:ext cx="10515600" cy="4843326"/>
              </a:xfrm>
              <a:blipFill>
                <a:blip r:embed="rId2"/>
                <a:stretch>
                  <a:fillRect/>
                </a:stretch>
              </a:blipFill>
            </p:spPr>
            <p:txBody>
              <a:bodyPr/>
              <a:lstStyle/>
              <a:p>
                <a:r>
                  <a:rPr lang="en-US">
                    <a:noFill/>
                  </a:rPr>
                  <a:t> </a:t>
                </a:r>
              </a:p>
            </p:txBody>
          </p:sp>
        </mc:Fallback>
      </mc:AlternateContent>
      <p:cxnSp>
        <p:nvCxnSpPr>
          <p:cNvPr id="4" name="Straight Connector 3"/>
          <p:cNvCxnSpPr/>
          <p:nvPr/>
        </p:nvCxnSpPr>
        <p:spPr>
          <a:xfrm>
            <a:off x="928551" y="1323795"/>
            <a:ext cx="105156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928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4804</TotalTime>
  <Words>3644</Words>
  <Application>Microsoft Office PowerPoint</Application>
  <PresentationFormat>Widescreen</PresentationFormat>
  <Paragraphs>1019</Paragraphs>
  <Slides>82</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Cambria Math</vt:lpstr>
      <vt:lpstr>Open Sans</vt:lpstr>
      <vt:lpstr>Times New Roman</vt:lpstr>
      <vt:lpstr>Wingdings</vt:lpstr>
      <vt:lpstr>Office Theme</vt:lpstr>
      <vt:lpstr>PowerPoint Presentation</vt:lpstr>
      <vt:lpstr>Tutorial files</vt:lpstr>
      <vt:lpstr>Acknowledgements</vt:lpstr>
      <vt:lpstr>PowerPoint Presentation</vt:lpstr>
      <vt:lpstr>PowerPoint Presentation</vt:lpstr>
      <vt:lpstr>PowerPoint Presentation</vt:lpstr>
      <vt:lpstr>Ensemble</vt:lpstr>
      <vt:lpstr>Partition Functions</vt:lpstr>
      <vt:lpstr>Averages</vt:lpstr>
      <vt:lpstr>Markov Chains</vt:lpstr>
      <vt:lpstr>Detailed Balance</vt:lpstr>
      <vt:lpstr>Detailed Balance</vt:lpstr>
      <vt:lpstr>Detailed Balance</vt:lpstr>
      <vt:lpstr>Detailed Balance</vt:lpstr>
      <vt:lpstr>Configurational-Bias Monte Carlo</vt:lpstr>
      <vt:lpstr>Coupled-Decoupled Configurational Bias</vt:lpstr>
      <vt:lpstr>Introduction to GOMC</vt:lpstr>
      <vt:lpstr>PowerPoint Presentation</vt:lpstr>
      <vt:lpstr>GOMC I/O</vt:lpstr>
      <vt:lpstr>GOMC I/O: Input</vt:lpstr>
      <vt:lpstr>GOMC I/O: Output</vt:lpstr>
      <vt:lpstr>NVT Monte Carlo Example</vt:lpstr>
      <vt:lpstr>GOMC I/O: Output</vt:lpstr>
      <vt:lpstr>GOMC: RDF</vt:lpstr>
      <vt:lpstr>Using the restart file</vt:lpstr>
      <vt:lpstr>Using the restart file</vt:lpstr>
      <vt:lpstr>Building new molecules</vt:lpstr>
      <vt:lpstr>Build single molecule PDB (butane)</vt:lpstr>
      <vt:lpstr>Preparing initial configuration</vt:lpstr>
      <vt:lpstr>Topology file</vt:lpstr>
      <vt:lpstr>Parameter file: Bonds</vt:lpstr>
      <vt:lpstr>Parameter file: Angles</vt:lpstr>
      <vt:lpstr>Parameter file: Dihedrals</vt:lpstr>
      <vt:lpstr>Parameter file: Nonbonded</vt:lpstr>
      <vt:lpstr>Parameter file: Nonbonded</vt:lpstr>
      <vt:lpstr>Parameter file: Nonbonded Fix (adsorbates)</vt:lpstr>
      <vt:lpstr>Parameter file: Nonbonded Fix (adsorbates)</vt:lpstr>
      <vt:lpstr>Build initial configuration</vt:lpstr>
      <vt:lpstr>Build PSF</vt:lpstr>
      <vt:lpstr>Modify control file</vt:lpstr>
      <vt:lpstr>Butane NVT at 300K and 0.567 g/cm3</vt:lpstr>
      <vt:lpstr>Gibbs Ensemble Monte Carlo</vt:lpstr>
      <vt:lpstr>GEMC Example</vt:lpstr>
      <vt:lpstr>GEMC: Argon 120 K</vt:lpstr>
      <vt:lpstr>GEMC: Argon 120K</vt:lpstr>
      <vt:lpstr>GEMC Tips</vt:lpstr>
      <vt:lpstr>GEMC: Restart files</vt:lpstr>
      <vt:lpstr>GEMC PDB Output</vt:lpstr>
      <vt:lpstr>GEMC PDB Output</vt:lpstr>
      <vt:lpstr>Grand Canonical Monte Carlo</vt:lpstr>
      <vt:lpstr>Grand Canonical Monte Carlo</vt:lpstr>
      <vt:lpstr>Grand Canonical Monte Carlo</vt:lpstr>
      <vt:lpstr>Creating PDB, PSF for reservoir:</vt:lpstr>
      <vt:lpstr>Creating PDB for adsorbent:</vt:lpstr>
      <vt:lpstr>Creating PDB for adsorbent:</vt:lpstr>
      <vt:lpstr>Building “Base”</vt:lpstr>
      <vt:lpstr>Creating PSF for adsorbent:</vt:lpstr>
      <vt:lpstr>Creating PSF for adsorbent:</vt:lpstr>
      <vt:lpstr>IRMOF-1 Topology file:</vt:lpstr>
      <vt:lpstr>Control file: GCMC</vt:lpstr>
      <vt:lpstr>Argon Adsorption in IRMOF-1</vt:lpstr>
      <vt:lpstr>NPT-GEMC Example</vt:lpstr>
      <vt:lpstr>Comparing control files:</vt:lpstr>
      <vt:lpstr>Histogram Methods</vt:lpstr>
      <vt:lpstr>One component VLE from histograms</vt:lpstr>
      <vt:lpstr>GOMC on Multicore and GPU</vt:lpstr>
      <vt:lpstr>GOMC on multicore CPUs</vt:lpstr>
      <vt:lpstr>GOMC on GPU</vt:lpstr>
      <vt:lpstr>GOMC performance</vt:lpstr>
      <vt:lpstr>PowerPoint Presentation</vt:lpstr>
      <vt:lpstr>Parallel Optimization</vt:lpstr>
      <vt:lpstr>Ewald Summation</vt:lpstr>
      <vt:lpstr>GPU Scaling</vt:lpstr>
      <vt:lpstr>NVT on GPU: Dimethylether</vt:lpstr>
      <vt:lpstr>GEMC on GPU: Dimethylether</vt:lpstr>
      <vt:lpstr>Acknowledgements</vt:lpstr>
      <vt:lpstr>PowerPoint Presentation</vt:lpstr>
      <vt:lpstr>Argon-Krypton Binary Mixture VLE</vt:lpstr>
      <vt:lpstr>GEMC Ar-Kr Mixture</vt:lpstr>
      <vt:lpstr>GEMC Ar-Kr Mixture</vt:lpstr>
      <vt:lpstr>Argon-Krypton VLE at 143.15 K</vt:lpstr>
      <vt:lpstr>Simulating different compositions</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Potoff</dc:creator>
  <cp:lastModifiedBy>Jeffrey Potoff</cp:lastModifiedBy>
  <cp:revision>140</cp:revision>
  <dcterms:created xsi:type="dcterms:W3CDTF">2018-05-11T01:19:13Z</dcterms:created>
  <dcterms:modified xsi:type="dcterms:W3CDTF">2018-05-18T15:31:34Z</dcterms:modified>
</cp:coreProperties>
</file>